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6" r:id="rId2"/>
    <p:sldId id="257" r:id="rId3"/>
    <p:sldId id="258" r:id="rId4"/>
  </p:sldIdLst>
  <p:sldSz cx="12192000" cy="6858000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713" autoAdjust="0"/>
    <p:restoredTop sz="94660"/>
  </p:normalViewPr>
  <p:slideViewPr>
    <p:cSldViewPr snapToGrid="0">
      <p:cViewPr varScale="1">
        <p:scale>
          <a:sx n="153" d="100"/>
          <a:sy n="153" d="100"/>
        </p:scale>
        <p:origin x="186" y="88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296DCE-6F29-4793-8F11-96E723D047FC}" type="datetimeFigureOut">
              <a:rPr lang="cs-CZ" smtClean="0"/>
              <a:t>08.11.2016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75A054-1501-4CC8-9963-92AACFDE8E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61262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46E8-D2F5-4708-A7C7-A1A288FBF831}" type="datetimeFigureOut">
              <a:rPr lang="cs-CZ" smtClean="0"/>
              <a:t>08.11.2016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EAB8-0BBD-4918-853C-8DBC6E6A0D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87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46E8-D2F5-4708-A7C7-A1A288FBF831}" type="datetimeFigureOut">
              <a:rPr lang="cs-CZ" smtClean="0"/>
              <a:t>08.11.2016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EAB8-0BBD-4918-853C-8DBC6E6A0D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672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46E8-D2F5-4708-A7C7-A1A288FBF831}" type="datetimeFigureOut">
              <a:rPr lang="cs-CZ" smtClean="0"/>
              <a:t>08.11.2016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EAB8-0BBD-4918-853C-8DBC6E6A0D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6131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46E8-D2F5-4708-A7C7-A1A288FBF831}" type="datetimeFigureOut">
              <a:rPr lang="cs-CZ" smtClean="0"/>
              <a:t>08.11.2016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EAB8-0BBD-4918-853C-8DBC6E6A0D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2266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46E8-D2F5-4708-A7C7-A1A288FBF831}" type="datetimeFigureOut">
              <a:rPr lang="cs-CZ" smtClean="0"/>
              <a:t>08.11.2016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EAB8-0BBD-4918-853C-8DBC6E6A0D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6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46E8-D2F5-4708-A7C7-A1A288FBF831}" type="datetimeFigureOut">
              <a:rPr lang="cs-CZ" smtClean="0"/>
              <a:t>08.11.2016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EAB8-0BBD-4918-853C-8DBC6E6A0D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6570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46E8-D2F5-4708-A7C7-A1A288FBF831}" type="datetimeFigureOut">
              <a:rPr lang="cs-CZ" smtClean="0"/>
              <a:t>08.11.2016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EAB8-0BBD-4918-853C-8DBC6E6A0D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275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46E8-D2F5-4708-A7C7-A1A288FBF831}" type="datetimeFigureOut">
              <a:rPr lang="cs-CZ" smtClean="0"/>
              <a:t>08.11.2016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EAB8-0BBD-4918-853C-8DBC6E6A0D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027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46E8-D2F5-4708-A7C7-A1A288FBF831}" type="datetimeFigureOut">
              <a:rPr lang="cs-CZ" smtClean="0"/>
              <a:t>08.11.2016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EAB8-0BBD-4918-853C-8DBC6E6A0D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171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46E8-D2F5-4708-A7C7-A1A288FBF831}" type="datetimeFigureOut">
              <a:rPr lang="cs-CZ" smtClean="0"/>
              <a:t>08.11.2016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EAB8-0BBD-4918-853C-8DBC6E6A0D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3312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946E8-D2F5-4708-A7C7-A1A288FBF831}" type="datetimeFigureOut">
              <a:rPr lang="cs-CZ" smtClean="0"/>
              <a:t>08.11.2016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EAB8-0BBD-4918-853C-8DBC6E6A0D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784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946E8-D2F5-4708-A7C7-A1A288FBF831}" type="datetimeFigureOut">
              <a:rPr lang="cs-CZ" smtClean="0"/>
              <a:t>08.11.2016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1EAB8-0BBD-4918-853C-8DBC6E6A0D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2534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efanet.cz/" TargetMode="External"/><Relationship Id="rId3" Type="http://schemas.openxmlformats.org/officeDocument/2006/relationships/hyperlink" Target="https://ckis.cuni.cz/F/8YULV46YAA5X1EK9HXNQE7GHH6GLTTFGPJX64CL3H3UEVBVN2A-08499?RN=142413301&amp;pds_handle=GUEST" TargetMode="External"/><Relationship Id="rId7" Type="http://schemas.openxmlformats.org/officeDocument/2006/relationships/hyperlink" Target="http://digitool.is.cuni.cz/R/ECAK15AX9NPQG3GJUSPRG5IR4LVQKKA1H45HQS4IVA9ANC23RR-01054?RN=888410743&amp;pds_handle=GUES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learning.cuni.cz/" TargetMode="External"/><Relationship Id="rId5" Type="http://schemas.openxmlformats.org/officeDocument/2006/relationships/hyperlink" Target="http://www.temap.cz/" TargetMode="External"/><Relationship Id="rId4" Type="http://schemas.openxmlformats.org/officeDocument/2006/relationships/hyperlink" Target="http://pez.cuni.cz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mooc.cuni.cz/" TargetMode="External"/><Relationship Id="rId3" Type="http://schemas.openxmlformats.org/officeDocument/2006/relationships/hyperlink" Target="http://www.cuni.cz/UK-7649.html" TargetMode="External"/><Relationship Id="rId7" Type="http://schemas.openxmlformats.org/officeDocument/2006/relationships/hyperlink" Target="https://ecuni.publi.cz/" TargetMode="External"/><Relationship Id="rId12" Type="http://schemas.openxmlformats.org/officeDocument/2006/relationships/hyperlink" Target="https://www.facebook.com/pages/%C3%9Ast%C5%99edn%C3%AD-knihovna-Univerzity-Karlovy-%C3%9AKUK/714924331917099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az.cuni.cz/" TargetMode="External"/><Relationship Id="rId11" Type="http://schemas.openxmlformats.org/officeDocument/2006/relationships/hyperlink" Target="https://knihovna.cuni.cz/" TargetMode="External"/><Relationship Id="rId5" Type="http://schemas.openxmlformats.org/officeDocument/2006/relationships/hyperlink" Target="http://dl.cuni.cz/kurzy" TargetMode="External"/><Relationship Id="rId10" Type="http://schemas.openxmlformats.org/officeDocument/2006/relationships/hyperlink" Target="https://dspace.cuni.cz/" TargetMode="External"/><Relationship Id="rId4" Type="http://schemas.openxmlformats.org/officeDocument/2006/relationships/hyperlink" Target="https://knihovna.cuni.cz/rozcestnik/open-access/" TargetMode="External"/><Relationship Id="rId9" Type="http://schemas.openxmlformats.org/officeDocument/2006/relationships/hyperlink" Target="https://dl1.cuni.cz/course/view.php?id=471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1228"/>
          </a:xfrm>
          <a:prstGeom prst="rect">
            <a:avLst/>
          </a:prstGeom>
        </p:spPr>
      </p:pic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432562" y="3592143"/>
            <a:ext cx="9144000" cy="1655762"/>
          </a:xfrm>
        </p:spPr>
        <p:txBody>
          <a:bodyPr>
            <a:noAutofit/>
          </a:bodyPr>
          <a:lstStyle/>
          <a:p>
            <a:r>
              <a:rPr lang="cs-CZ" sz="3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MUDr. Jitka Feberová, Ph.D.</a:t>
            </a:r>
          </a:p>
          <a:p>
            <a:r>
              <a:rPr lang="cs-CZ" sz="3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jitka.feberova@ruk.cuni.cz</a:t>
            </a:r>
            <a:endParaRPr lang="cs-CZ" sz="36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pic>
        <p:nvPicPr>
          <p:cNvPr id="1026" name="Picture 2" descr="https://d184958f-a-62cb3a1a-s-sites.googlegroups.com/site/cunikoid/loga/logoUKUK_CZ.png?attachauth=ANoY7couCnmuG4kqL1dd1EVKGzmP4Wl6B3o7kOeFtSt6-mdzqO9AQANRyu76AIJYl51x5Lmr7-pGFTo1kchaIJvTfk1B2eQ1dPGS200qyIENn377SW5Mk7T9ys0kxwfrZn8CBSyhbI8qsnjMOtasuOch5qRzTZ2GV3iChh_6AKAYTw2Hp2r4foI_E-8xQ0RsmMlU0gjYQ2a4cXCtbua5SRaLeHqw8tTLkQ%3D%3D&amp;attredirects=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085" y="1087453"/>
            <a:ext cx="10003126" cy="2504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AKVŠ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141" y="5755397"/>
            <a:ext cx="2095500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3433782" y="6203756"/>
            <a:ext cx="73318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Bibliotheca</a:t>
            </a:r>
            <a:r>
              <a:rPr lang="cs-CZ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Academica</a:t>
            </a:r>
            <a:r>
              <a:rPr lang="cs-CZ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Hotel Krystal Praha, 8. a 9. listopadu 2016</a:t>
            </a:r>
          </a:p>
          <a:p>
            <a:endParaRPr lang="cs-CZ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09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Obrázek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1228"/>
          </a:xfrm>
          <a:prstGeom prst="rect">
            <a:avLst/>
          </a:prstGeom>
        </p:spPr>
      </p:pic>
      <p:grpSp>
        <p:nvGrpSpPr>
          <p:cNvPr id="51" name="Skupina 50"/>
          <p:cNvGrpSpPr/>
          <p:nvPr/>
        </p:nvGrpSpPr>
        <p:grpSpPr>
          <a:xfrm>
            <a:off x="7597570" y="541499"/>
            <a:ext cx="1528644" cy="914400"/>
            <a:chOff x="7199239" y="931921"/>
            <a:chExt cx="1528644" cy="914400"/>
          </a:xfrm>
        </p:grpSpPr>
        <p:sp>
          <p:nvSpPr>
            <p:cNvPr id="46" name="Ovál 45"/>
            <p:cNvSpPr/>
            <p:nvPr/>
          </p:nvSpPr>
          <p:spPr>
            <a:xfrm>
              <a:off x="7199239" y="931921"/>
              <a:ext cx="1528644" cy="914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7485770" y="1170886"/>
              <a:ext cx="1055097" cy="4001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cs-CZ"/>
              </a:defPPr>
              <a:lvl1pPr algn="ctr">
                <a:defRPr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cs-CZ" dirty="0">
                  <a:hlinkClick r:id="rId3"/>
                </a:rPr>
                <a:t>Katalog</a:t>
              </a:r>
              <a:endParaRPr lang="cs-CZ" dirty="0"/>
            </a:p>
          </p:txBody>
        </p:sp>
      </p:grpSp>
      <p:grpSp>
        <p:nvGrpSpPr>
          <p:cNvPr id="50" name="Skupina 49"/>
          <p:cNvGrpSpPr/>
          <p:nvPr/>
        </p:nvGrpSpPr>
        <p:grpSpPr>
          <a:xfrm>
            <a:off x="9276152" y="390637"/>
            <a:ext cx="1978342" cy="931813"/>
            <a:chOff x="8948429" y="634731"/>
            <a:chExt cx="1978342" cy="931813"/>
          </a:xfrm>
        </p:grpSpPr>
        <p:sp>
          <p:nvSpPr>
            <p:cNvPr id="47" name="Ovál 46"/>
            <p:cNvSpPr/>
            <p:nvPr/>
          </p:nvSpPr>
          <p:spPr>
            <a:xfrm>
              <a:off x="8948429" y="634731"/>
              <a:ext cx="1971824" cy="9318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TextovéPole 11"/>
            <p:cNvSpPr txBox="1"/>
            <p:nvPr/>
          </p:nvSpPr>
          <p:spPr>
            <a:xfrm>
              <a:off x="9033303" y="833023"/>
              <a:ext cx="1893468" cy="70788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cs-CZ"/>
              </a:defPPr>
              <a:lvl1pPr algn="ctr">
                <a:defRPr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cs-CZ" dirty="0">
                  <a:hlinkClick r:id="rId4"/>
                </a:rPr>
                <a:t>Zpřístupňování</a:t>
              </a:r>
            </a:p>
            <a:p>
              <a:r>
                <a:rPr lang="cs-CZ" dirty="0">
                  <a:hlinkClick r:id="rId4"/>
                </a:rPr>
                <a:t> EIZ</a:t>
              </a:r>
              <a:endParaRPr lang="cs-CZ" dirty="0"/>
            </a:p>
          </p:txBody>
        </p:sp>
      </p:grpSp>
      <p:grpSp>
        <p:nvGrpSpPr>
          <p:cNvPr id="49" name="Skupina 48"/>
          <p:cNvGrpSpPr/>
          <p:nvPr/>
        </p:nvGrpSpPr>
        <p:grpSpPr>
          <a:xfrm>
            <a:off x="10639038" y="1322450"/>
            <a:ext cx="1649131" cy="931813"/>
            <a:chOff x="10822956" y="1491747"/>
            <a:chExt cx="1467068" cy="931813"/>
          </a:xfrm>
          <a:solidFill>
            <a:schemeClr val="bg2"/>
          </a:solidFill>
        </p:grpSpPr>
        <p:sp>
          <p:nvSpPr>
            <p:cNvPr id="48" name="Ovál 47"/>
            <p:cNvSpPr/>
            <p:nvPr/>
          </p:nvSpPr>
          <p:spPr>
            <a:xfrm>
              <a:off x="10822956" y="1491747"/>
              <a:ext cx="1322764" cy="9318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TextovéPole 13"/>
            <p:cNvSpPr txBox="1"/>
            <p:nvPr/>
          </p:nvSpPr>
          <p:spPr>
            <a:xfrm>
              <a:off x="10822956" y="1757598"/>
              <a:ext cx="1467068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cs-CZ"/>
              </a:defPPr>
              <a:lvl1pPr algn="ctr">
                <a:defRPr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defRPr>
              </a:lvl1pPr>
            </a:lstStyle>
            <a:p>
              <a:r>
                <a:rPr lang="cs-CZ" dirty="0"/>
                <a:t>Správa EIZ</a:t>
              </a:r>
            </a:p>
          </p:txBody>
        </p:sp>
      </p:grpSp>
      <p:sp>
        <p:nvSpPr>
          <p:cNvPr id="15" name="TextovéPole 14"/>
          <p:cNvSpPr txBox="1"/>
          <p:nvPr/>
        </p:nvSpPr>
        <p:spPr>
          <a:xfrm>
            <a:off x="205678" y="-114713"/>
            <a:ext cx="348044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Sloučení</a:t>
            </a:r>
            <a:endParaRPr lang="cs-CZ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7" name="Skupina 26"/>
          <p:cNvGrpSpPr/>
          <p:nvPr/>
        </p:nvGrpSpPr>
        <p:grpSpPr>
          <a:xfrm>
            <a:off x="6300525" y="2457608"/>
            <a:ext cx="1528644" cy="914400"/>
            <a:chOff x="5649161" y="2866585"/>
            <a:chExt cx="1528644" cy="914400"/>
          </a:xfrm>
          <a:solidFill>
            <a:schemeClr val="bg2"/>
          </a:solidFill>
        </p:grpSpPr>
        <p:sp>
          <p:nvSpPr>
            <p:cNvPr id="22" name="Ovál 21"/>
            <p:cNvSpPr/>
            <p:nvPr/>
          </p:nvSpPr>
          <p:spPr>
            <a:xfrm>
              <a:off x="5649161" y="2866585"/>
              <a:ext cx="1528644" cy="914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TextovéPole 15"/>
            <p:cNvSpPr txBox="1"/>
            <p:nvPr/>
          </p:nvSpPr>
          <p:spPr>
            <a:xfrm>
              <a:off x="5663920" y="3077448"/>
              <a:ext cx="1499128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cs-CZ"/>
              </a:defPPr>
              <a:lvl1pPr algn="ctr">
                <a:defRPr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cs-CZ" dirty="0">
                  <a:hlinkClick r:id="rId5"/>
                </a:rPr>
                <a:t>Digitalizace</a:t>
              </a:r>
              <a:endParaRPr lang="cs-CZ" dirty="0"/>
            </a:p>
          </p:txBody>
        </p:sp>
      </p:grpSp>
      <p:grpSp>
        <p:nvGrpSpPr>
          <p:cNvPr id="56" name="Skupina 55"/>
          <p:cNvGrpSpPr/>
          <p:nvPr/>
        </p:nvGrpSpPr>
        <p:grpSpPr>
          <a:xfrm>
            <a:off x="3197882" y="4343400"/>
            <a:ext cx="1500800" cy="914400"/>
            <a:chOff x="2644983" y="4343400"/>
            <a:chExt cx="1500800" cy="914400"/>
          </a:xfrm>
        </p:grpSpPr>
        <p:sp>
          <p:nvSpPr>
            <p:cNvPr id="53" name="Ovál 52"/>
            <p:cNvSpPr/>
            <p:nvPr/>
          </p:nvSpPr>
          <p:spPr>
            <a:xfrm>
              <a:off x="2644983" y="4343400"/>
              <a:ext cx="1500800" cy="914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TextovéPole 16"/>
            <p:cNvSpPr txBox="1"/>
            <p:nvPr/>
          </p:nvSpPr>
          <p:spPr>
            <a:xfrm>
              <a:off x="2882261" y="4583936"/>
              <a:ext cx="1026243" cy="4001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cs-CZ"/>
              </a:defPPr>
              <a:lvl1pPr algn="ctr">
                <a:defRPr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cs-CZ" dirty="0">
                  <a:hlinkClick r:id="rId6"/>
                </a:rPr>
                <a:t>Moodle</a:t>
              </a:r>
              <a:endParaRPr lang="cs-CZ" dirty="0"/>
            </a:p>
          </p:txBody>
        </p:sp>
      </p:grpSp>
      <p:sp>
        <p:nvSpPr>
          <p:cNvPr id="3" name="Ovál 2"/>
          <p:cNvSpPr/>
          <p:nvPr/>
        </p:nvSpPr>
        <p:spPr>
          <a:xfrm>
            <a:off x="2152155" y="1711008"/>
            <a:ext cx="1909482" cy="1492936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reflection stA="45000" endPos="1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ÚKUK</a:t>
            </a:r>
          </a:p>
        </p:txBody>
      </p:sp>
      <p:sp>
        <p:nvSpPr>
          <p:cNvPr id="7" name="Ovál 6"/>
          <p:cNvSpPr/>
          <p:nvPr/>
        </p:nvSpPr>
        <p:spPr>
          <a:xfrm>
            <a:off x="7884101" y="1400159"/>
            <a:ext cx="2991450" cy="2488598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reflection stA="45000" endPos="1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ÚVT UK</a:t>
            </a:r>
          </a:p>
          <a:p>
            <a:pPr algn="ctr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Knihovnické oddělení</a:t>
            </a:r>
          </a:p>
        </p:txBody>
      </p:sp>
      <p:sp>
        <p:nvSpPr>
          <p:cNvPr id="8" name="Ovál 7"/>
          <p:cNvSpPr/>
          <p:nvPr/>
        </p:nvSpPr>
        <p:spPr>
          <a:xfrm>
            <a:off x="4986912" y="3921676"/>
            <a:ext cx="3519135" cy="2691242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reflection stA="45000" endPos="1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ÚVT UK</a:t>
            </a:r>
          </a:p>
          <a:p>
            <a:pPr algn="ctr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Oddělení výukových systémů</a:t>
            </a:r>
          </a:p>
          <a:p>
            <a:pPr algn="ctr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 speciálních technologií</a:t>
            </a:r>
          </a:p>
        </p:txBody>
      </p:sp>
      <p:sp>
        <p:nvSpPr>
          <p:cNvPr id="21" name="Ovál 20"/>
          <p:cNvSpPr/>
          <p:nvPr/>
        </p:nvSpPr>
        <p:spPr>
          <a:xfrm>
            <a:off x="614789" y="1034984"/>
            <a:ext cx="1785490" cy="79168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Pořizování EIZ</a:t>
            </a:r>
          </a:p>
        </p:txBody>
      </p:sp>
      <p:sp>
        <p:nvSpPr>
          <p:cNvPr id="39" name="Ovál 38"/>
          <p:cNvSpPr/>
          <p:nvPr/>
        </p:nvSpPr>
        <p:spPr>
          <a:xfrm>
            <a:off x="3609586" y="1043502"/>
            <a:ext cx="1503173" cy="79168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EDIS</a:t>
            </a:r>
          </a:p>
        </p:txBody>
      </p:sp>
      <p:sp>
        <p:nvSpPr>
          <p:cNvPr id="40" name="Ovál 39"/>
          <p:cNvSpPr/>
          <p:nvPr/>
        </p:nvSpPr>
        <p:spPr>
          <a:xfrm>
            <a:off x="760139" y="2886124"/>
            <a:ext cx="1503173" cy="79168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Podpora </a:t>
            </a:r>
            <a:r>
              <a:rPr lang="cs-CZ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VaV</a:t>
            </a:r>
            <a:endParaRPr lang="cs-CZ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vál 40"/>
          <p:cNvSpPr/>
          <p:nvPr/>
        </p:nvSpPr>
        <p:spPr>
          <a:xfrm>
            <a:off x="3819967" y="2948803"/>
            <a:ext cx="1658625" cy="79168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Depozitář</a:t>
            </a:r>
          </a:p>
        </p:txBody>
      </p:sp>
      <p:grpSp>
        <p:nvGrpSpPr>
          <p:cNvPr id="52" name="Skupina 51"/>
          <p:cNvGrpSpPr/>
          <p:nvPr/>
        </p:nvGrpSpPr>
        <p:grpSpPr>
          <a:xfrm>
            <a:off x="6416024" y="1374404"/>
            <a:ext cx="1528644" cy="914400"/>
            <a:chOff x="6146705" y="1659497"/>
            <a:chExt cx="1528644" cy="914400"/>
          </a:xfrm>
        </p:grpSpPr>
        <p:sp>
          <p:nvSpPr>
            <p:cNvPr id="43" name="Ovál 42"/>
            <p:cNvSpPr/>
            <p:nvPr/>
          </p:nvSpPr>
          <p:spPr>
            <a:xfrm>
              <a:off x="6146705" y="1659497"/>
              <a:ext cx="1528644" cy="9144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TextovéPole 44">
              <a:hlinkClick r:id="rId7"/>
            </p:cNvPr>
            <p:cNvSpPr txBox="1"/>
            <p:nvPr/>
          </p:nvSpPr>
          <p:spPr>
            <a:xfrm>
              <a:off x="6265780" y="1895445"/>
              <a:ext cx="1282723" cy="4001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cs-CZ"/>
              </a:defPPr>
              <a:lvl1pPr algn="ctr">
                <a:defRPr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cs-CZ" dirty="0">
                  <a:hlinkClick r:id="rId7"/>
                </a:rPr>
                <a:t>Repozitář</a:t>
              </a:r>
              <a:endParaRPr lang="cs-CZ" dirty="0"/>
            </a:p>
          </p:txBody>
        </p:sp>
      </p:grpSp>
      <p:sp>
        <p:nvSpPr>
          <p:cNvPr id="54" name="Ovál 53"/>
          <p:cNvSpPr/>
          <p:nvPr/>
        </p:nvSpPr>
        <p:spPr>
          <a:xfrm>
            <a:off x="2916747" y="5671937"/>
            <a:ext cx="1642596" cy="9144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Mefanet</a:t>
            </a:r>
            <a:endParaRPr lang="cs-CZ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Ovál 54"/>
          <p:cNvSpPr/>
          <p:nvPr/>
        </p:nvSpPr>
        <p:spPr>
          <a:xfrm>
            <a:off x="8780146" y="4831716"/>
            <a:ext cx="2127864" cy="9144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Speciální technologie</a:t>
            </a:r>
          </a:p>
        </p:txBody>
      </p:sp>
    </p:spTree>
    <p:extLst>
      <p:ext uri="{BB962C8B-B14F-4D97-AF65-F5344CB8AC3E}">
        <p14:creationId xmlns:p14="http://schemas.microsoft.com/office/powerpoint/2010/main" val="514889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" grpId="0" animBg="1"/>
      <p:bldP spid="7" grpId="0" animBg="1"/>
      <p:bldP spid="8" grpId="0" animBg="1"/>
      <p:bldP spid="21" grpId="0" animBg="1"/>
      <p:bldP spid="39" grpId="0" animBg="1"/>
      <p:bldP spid="40" grpId="0" animBg="1"/>
      <p:bldP spid="41" grpId="0" animBg="1"/>
      <p:bldP spid="54" grpId="0" animBg="1"/>
      <p:bldP spid="5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Obrázek 7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5208"/>
            <a:ext cx="12192000" cy="6873207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573318" y="233900"/>
            <a:ext cx="25378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Rozvoj</a:t>
            </a:r>
            <a:endParaRPr lang="cs-CZ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3" name="Skupina 32"/>
          <p:cNvGrpSpPr/>
          <p:nvPr/>
        </p:nvGrpSpPr>
        <p:grpSpPr>
          <a:xfrm>
            <a:off x="5233461" y="4616513"/>
            <a:ext cx="2404288" cy="2156641"/>
            <a:chOff x="4829908" y="4083003"/>
            <a:chExt cx="2404288" cy="2156641"/>
          </a:xfrm>
          <a:solidFill>
            <a:schemeClr val="bg1"/>
          </a:solidFill>
        </p:grpSpPr>
        <p:sp>
          <p:nvSpPr>
            <p:cNvPr id="65" name="Ovál 64"/>
            <p:cNvSpPr/>
            <p:nvPr/>
          </p:nvSpPr>
          <p:spPr>
            <a:xfrm>
              <a:off x="4829908" y="4083003"/>
              <a:ext cx="2404288" cy="2156641"/>
            </a:xfrm>
            <a:prstGeom prst="ellipse">
              <a:avLst/>
            </a:prstGeom>
            <a:grpFill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5363664" y="4331284"/>
              <a:ext cx="1336776" cy="1692771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cs-CZ" sz="2400" b="1" dirty="0" smtClean="0"/>
                <a:t>Projekty:</a:t>
              </a:r>
            </a:p>
            <a:p>
              <a:r>
                <a:rPr lang="cs-CZ" sz="2000" dirty="0" smtClean="0"/>
                <a:t>OPVVV</a:t>
              </a:r>
            </a:p>
            <a:p>
              <a:r>
                <a:rPr lang="cs-CZ" sz="2000" dirty="0" smtClean="0"/>
                <a:t>IRP</a:t>
              </a:r>
            </a:p>
            <a:p>
              <a:r>
                <a:rPr lang="cs-CZ" sz="2000" dirty="0" smtClean="0"/>
                <a:t>LR</a:t>
              </a:r>
            </a:p>
            <a:p>
              <a:r>
                <a:rPr lang="cs-CZ" sz="2000" dirty="0" err="1" smtClean="0"/>
                <a:t>CzechELib</a:t>
              </a:r>
              <a:endParaRPr lang="cs-CZ" sz="2000" dirty="0"/>
            </a:p>
          </p:txBody>
        </p:sp>
      </p:grpSp>
      <p:grpSp>
        <p:nvGrpSpPr>
          <p:cNvPr id="35" name="Skupina 34"/>
          <p:cNvGrpSpPr/>
          <p:nvPr/>
        </p:nvGrpSpPr>
        <p:grpSpPr>
          <a:xfrm>
            <a:off x="7556710" y="1008114"/>
            <a:ext cx="2905895" cy="2156641"/>
            <a:chOff x="6708232" y="117686"/>
            <a:chExt cx="2905895" cy="2156641"/>
          </a:xfrm>
        </p:grpSpPr>
        <p:sp>
          <p:nvSpPr>
            <p:cNvPr id="66" name="Ovál 65"/>
            <p:cNvSpPr/>
            <p:nvPr/>
          </p:nvSpPr>
          <p:spPr>
            <a:xfrm>
              <a:off x="6708232" y="117686"/>
              <a:ext cx="2890450" cy="2156641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TextovéPole 15"/>
            <p:cNvSpPr txBox="1"/>
            <p:nvPr/>
          </p:nvSpPr>
          <p:spPr>
            <a:xfrm>
              <a:off x="7011235" y="518245"/>
              <a:ext cx="2602892" cy="13849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b="1" dirty="0" smtClean="0"/>
                <a:t>Dokumenty:</a:t>
              </a:r>
            </a:p>
            <a:p>
              <a:r>
                <a:rPr lang="cs-CZ" sz="2000" dirty="0">
                  <a:hlinkClick r:id="rId3"/>
                </a:rPr>
                <a:t>Jednotné </a:t>
              </a:r>
              <a:r>
                <a:rPr lang="cs-CZ" sz="2000" dirty="0" smtClean="0">
                  <a:hlinkClick r:id="rId3"/>
                </a:rPr>
                <a:t>identifikátory</a:t>
              </a:r>
              <a:endParaRPr lang="cs-CZ" sz="2000" dirty="0" smtClean="0"/>
            </a:p>
            <a:p>
              <a:r>
                <a:rPr lang="cs-CZ" sz="2000" dirty="0">
                  <a:hlinkClick r:id="rId4"/>
                </a:rPr>
                <a:t>Open Access</a:t>
              </a:r>
              <a:endParaRPr lang="cs-CZ" sz="2000" dirty="0"/>
            </a:p>
            <a:p>
              <a:r>
                <a:rPr lang="cs-CZ" sz="2000" dirty="0" smtClean="0"/>
                <a:t>Zaměstnanecká díla</a:t>
              </a:r>
              <a:endParaRPr lang="cs-CZ" sz="2000" dirty="0"/>
            </a:p>
          </p:txBody>
        </p:sp>
      </p:grpSp>
      <p:grpSp>
        <p:nvGrpSpPr>
          <p:cNvPr id="29" name="Skupina 28"/>
          <p:cNvGrpSpPr/>
          <p:nvPr/>
        </p:nvGrpSpPr>
        <p:grpSpPr>
          <a:xfrm>
            <a:off x="7600341" y="3503572"/>
            <a:ext cx="3208898" cy="2476863"/>
            <a:chOff x="7318425" y="3953245"/>
            <a:chExt cx="3208898" cy="2476863"/>
          </a:xfrm>
        </p:grpSpPr>
        <p:sp>
          <p:nvSpPr>
            <p:cNvPr id="67" name="Ovál 66"/>
            <p:cNvSpPr/>
            <p:nvPr/>
          </p:nvSpPr>
          <p:spPr>
            <a:xfrm>
              <a:off x="7318425" y="3953245"/>
              <a:ext cx="3208898" cy="2476863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" name="TextovéPole 19"/>
            <p:cNvSpPr txBox="1"/>
            <p:nvPr/>
          </p:nvSpPr>
          <p:spPr>
            <a:xfrm>
              <a:off x="7932766" y="4239096"/>
              <a:ext cx="2247923" cy="20005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b="1" dirty="0" smtClean="0"/>
                <a:t>Technologie:</a:t>
              </a:r>
            </a:p>
            <a:p>
              <a:r>
                <a:rPr lang="cs-CZ" sz="2000" dirty="0" smtClean="0"/>
                <a:t>Záznamy přednášek</a:t>
              </a:r>
            </a:p>
            <a:p>
              <a:r>
                <a:rPr lang="cs-CZ" sz="2000" dirty="0" smtClean="0"/>
                <a:t>Vyřezávací plotter</a:t>
              </a:r>
            </a:p>
            <a:p>
              <a:r>
                <a:rPr lang="cs-CZ" sz="2000" dirty="0" smtClean="0"/>
                <a:t>Chytrá zeď</a:t>
              </a:r>
            </a:p>
            <a:p>
              <a:r>
                <a:rPr lang="cs-CZ" sz="2000" dirty="0" smtClean="0"/>
                <a:t>3D scanner</a:t>
              </a:r>
            </a:p>
            <a:p>
              <a:r>
                <a:rPr lang="cs-CZ" sz="2000" dirty="0" smtClean="0"/>
                <a:t>3D tisk</a:t>
              </a:r>
              <a:endParaRPr lang="cs-CZ" sz="2000" dirty="0"/>
            </a:p>
          </p:txBody>
        </p:sp>
      </p:grpSp>
      <p:grpSp>
        <p:nvGrpSpPr>
          <p:cNvPr id="32" name="Skupina 31"/>
          <p:cNvGrpSpPr/>
          <p:nvPr/>
        </p:nvGrpSpPr>
        <p:grpSpPr>
          <a:xfrm>
            <a:off x="4575094" y="162838"/>
            <a:ext cx="2780659" cy="1742315"/>
            <a:chOff x="6105203" y="2611489"/>
            <a:chExt cx="2968504" cy="1321082"/>
          </a:xfrm>
        </p:grpSpPr>
        <p:sp>
          <p:nvSpPr>
            <p:cNvPr id="76" name="Ovál 75"/>
            <p:cNvSpPr/>
            <p:nvPr/>
          </p:nvSpPr>
          <p:spPr>
            <a:xfrm>
              <a:off x="6105203" y="2611489"/>
              <a:ext cx="2968504" cy="1321082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6" name="TextovéPole 25"/>
            <p:cNvSpPr txBox="1"/>
            <p:nvPr/>
          </p:nvSpPr>
          <p:spPr>
            <a:xfrm>
              <a:off x="6492459" y="2733421"/>
              <a:ext cx="2277183" cy="10501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b="1" dirty="0" smtClean="0"/>
                <a:t>Vzdělávání:</a:t>
              </a:r>
            </a:p>
            <a:p>
              <a:r>
                <a:rPr lang="cs-CZ" sz="2000" dirty="0" smtClean="0">
                  <a:hlinkClick r:id="rId5"/>
                </a:rPr>
                <a:t>Elearning</a:t>
              </a:r>
              <a:endParaRPr lang="cs-CZ" sz="2000" dirty="0" smtClean="0"/>
            </a:p>
            <a:p>
              <a:r>
                <a:rPr lang="cs-CZ" sz="2000" dirty="0" smtClean="0"/>
                <a:t>Výuka</a:t>
              </a:r>
            </a:p>
            <a:p>
              <a:r>
                <a:rPr lang="cs-CZ" sz="2000" dirty="0" smtClean="0"/>
                <a:t>Školení a semináře</a:t>
              </a:r>
            </a:p>
          </p:txBody>
        </p:sp>
      </p:grpSp>
      <p:grpSp>
        <p:nvGrpSpPr>
          <p:cNvPr id="36" name="Skupina 35"/>
          <p:cNvGrpSpPr/>
          <p:nvPr/>
        </p:nvGrpSpPr>
        <p:grpSpPr>
          <a:xfrm>
            <a:off x="1333811" y="3410407"/>
            <a:ext cx="3651476" cy="3249747"/>
            <a:chOff x="529796" y="3338622"/>
            <a:chExt cx="3651476" cy="3249747"/>
          </a:xfrm>
          <a:solidFill>
            <a:schemeClr val="bg1"/>
          </a:solidFill>
        </p:grpSpPr>
        <p:sp>
          <p:nvSpPr>
            <p:cNvPr id="64" name="Ovál 63"/>
            <p:cNvSpPr/>
            <p:nvPr/>
          </p:nvSpPr>
          <p:spPr>
            <a:xfrm>
              <a:off x="529796" y="3338622"/>
              <a:ext cx="3651476" cy="3249747"/>
            </a:xfrm>
            <a:prstGeom prst="ellipse">
              <a:avLst/>
            </a:prstGeom>
            <a:grpFill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1" name="TextovéPole 40"/>
            <p:cNvSpPr txBox="1"/>
            <p:nvPr/>
          </p:nvSpPr>
          <p:spPr>
            <a:xfrm>
              <a:off x="1024720" y="3862656"/>
              <a:ext cx="2846292" cy="20005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400" b="1" dirty="0" smtClean="0"/>
                <a:t>Systémy:</a:t>
              </a:r>
            </a:p>
            <a:p>
              <a:r>
                <a:rPr lang="cs-CZ" sz="2000" dirty="0" err="1">
                  <a:hlinkClick r:id="rId6"/>
                </a:rPr>
                <a:t>Discovery</a:t>
              </a:r>
              <a:r>
                <a:rPr lang="cs-CZ" sz="2000" dirty="0">
                  <a:hlinkClick r:id="rId6"/>
                </a:rPr>
                <a:t> UKAŽ</a:t>
              </a:r>
              <a:endParaRPr lang="cs-CZ" sz="2000" dirty="0"/>
            </a:p>
            <a:p>
              <a:r>
                <a:rPr lang="cs-CZ" sz="2000" dirty="0">
                  <a:hlinkClick r:id="rId7"/>
                </a:rPr>
                <a:t>Webová knihovna </a:t>
              </a:r>
              <a:r>
                <a:rPr lang="cs-CZ" sz="2000" dirty="0" err="1">
                  <a:hlinkClick r:id="rId7"/>
                </a:rPr>
                <a:t>eCUNI</a:t>
              </a:r>
              <a:endParaRPr lang="cs-CZ" sz="2000" dirty="0"/>
            </a:p>
            <a:p>
              <a:r>
                <a:rPr lang="cs-CZ" sz="2000" dirty="0" smtClean="0">
                  <a:hlinkClick r:id="rId8"/>
                </a:rPr>
                <a:t>MOOC server </a:t>
              </a:r>
              <a:r>
                <a:rPr lang="cs-CZ" sz="2000" dirty="0" smtClean="0"/>
                <a:t>a </a:t>
              </a:r>
              <a:r>
                <a:rPr lang="cs-CZ" sz="2000" dirty="0" smtClean="0">
                  <a:hlinkClick r:id="rId9"/>
                </a:rPr>
                <a:t>metodika</a:t>
              </a:r>
              <a:endParaRPr lang="cs-CZ" sz="2000" dirty="0" smtClean="0"/>
            </a:p>
            <a:p>
              <a:r>
                <a:rPr lang="cs-CZ" sz="2000" dirty="0" smtClean="0"/>
                <a:t>Mobilní aplikace </a:t>
              </a:r>
            </a:p>
            <a:p>
              <a:r>
                <a:rPr lang="cs-CZ" sz="2000" dirty="0">
                  <a:hlinkClick r:id="rId10"/>
                </a:rPr>
                <a:t>Nové </a:t>
              </a:r>
              <a:r>
                <a:rPr lang="cs-CZ" sz="2000" dirty="0" err="1">
                  <a:hlinkClick r:id="rId10"/>
                </a:rPr>
                <a:t>repozitáře</a:t>
              </a:r>
              <a:r>
                <a:rPr lang="cs-CZ" sz="2000" dirty="0">
                  <a:hlinkClick r:id="rId10"/>
                </a:rPr>
                <a:t> v </a:t>
              </a:r>
              <a:r>
                <a:rPr lang="cs-CZ" sz="2000" dirty="0" err="1" smtClean="0">
                  <a:hlinkClick r:id="rId10"/>
                </a:rPr>
                <a:t>DSpace</a:t>
              </a:r>
              <a:endParaRPr lang="cs-CZ" sz="2000" dirty="0"/>
            </a:p>
          </p:txBody>
        </p:sp>
      </p:grpSp>
      <p:sp>
        <p:nvSpPr>
          <p:cNvPr id="43" name="Ovál 42"/>
          <p:cNvSpPr/>
          <p:nvPr/>
        </p:nvSpPr>
        <p:spPr>
          <a:xfrm>
            <a:off x="4753321" y="2093583"/>
            <a:ext cx="2598846" cy="2334500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reflection stA="45000" endPos="1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ÚKUK</a:t>
            </a:r>
          </a:p>
        </p:txBody>
      </p:sp>
      <p:grpSp>
        <p:nvGrpSpPr>
          <p:cNvPr id="34" name="Skupina 33"/>
          <p:cNvGrpSpPr/>
          <p:nvPr/>
        </p:nvGrpSpPr>
        <p:grpSpPr>
          <a:xfrm>
            <a:off x="2027229" y="1433601"/>
            <a:ext cx="2425913" cy="1740877"/>
            <a:chOff x="2447866" y="1365739"/>
            <a:chExt cx="2425913" cy="1740877"/>
          </a:xfrm>
        </p:grpSpPr>
        <p:sp>
          <p:nvSpPr>
            <p:cNvPr id="3" name="Ovál 2"/>
            <p:cNvSpPr/>
            <p:nvPr/>
          </p:nvSpPr>
          <p:spPr>
            <a:xfrm>
              <a:off x="2447866" y="1365739"/>
              <a:ext cx="2425913" cy="1740877"/>
            </a:xfrm>
            <a:prstGeom prst="ellipse">
              <a:avLst/>
            </a:prstGeom>
            <a:solidFill>
              <a:schemeClr val="bg1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" name="Obdélník 1"/>
            <p:cNvSpPr/>
            <p:nvPr/>
          </p:nvSpPr>
          <p:spPr>
            <a:xfrm>
              <a:off x="2782328" y="1679153"/>
              <a:ext cx="1902380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sz="2400" b="1" dirty="0" smtClean="0"/>
                <a:t>Komunikace:</a:t>
              </a:r>
            </a:p>
            <a:p>
              <a:r>
                <a:rPr lang="cs-CZ" dirty="0">
                  <a:hlinkClick r:id="rId11"/>
                </a:rPr>
                <a:t>Web</a:t>
              </a:r>
              <a:endParaRPr lang="cs-CZ" dirty="0"/>
            </a:p>
            <a:p>
              <a:r>
                <a:rPr lang="cs-CZ" dirty="0">
                  <a:hlinkClick r:id="rId12"/>
                </a:rPr>
                <a:t>Sociální </a:t>
              </a:r>
              <a:r>
                <a:rPr lang="cs-CZ" dirty="0" smtClean="0">
                  <a:hlinkClick r:id="rId12"/>
                </a:rPr>
                <a:t>sítě</a:t>
              </a:r>
              <a:endParaRPr lang="cs-CZ" dirty="0"/>
            </a:p>
          </p:txBody>
        </p:sp>
      </p:grpSp>
    </p:spTree>
    <p:extLst>
      <p:ext uri="{BB962C8B-B14F-4D97-AF65-F5344CB8AC3E}">
        <p14:creationId xmlns:p14="http://schemas.microsoft.com/office/powerpoint/2010/main" val="3406209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5376</TotalTime>
  <Words>110</Words>
  <Application>Microsoft Office PowerPoint</Application>
  <PresentationFormat>Širokoúhlá obrazovka</PresentationFormat>
  <Paragraphs>53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 Unicode MS</vt:lpstr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</vt:vector>
  </TitlesOfParts>
  <Company>ÚKUK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Ústřední knihovna</dc:title>
  <dc:creator>MUDr. Jitka Feberová Ph.D.</dc:creator>
  <cp:lastModifiedBy>Jitka Feberová</cp:lastModifiedBy>
  <cp:revision>48</cp:revision>
  <cp:lastPrinted>2016-11-07T18:02:54Z</cp:lastPrinted>
  <dcterms:created xsi:type="dcterms:W3CDTF">2016-10-28T20:23:31Z</dcterms:created>
  <dcterms:modified xsi:type="dcterms:W3CDTF">2016-11-08T07:11:29Z</dcterms:modified>
</cp:coreProperties>
</file>