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7" r:id="rId6"/>
    <p:sldId id="268" r:id="rId7"/>
    <p:sldId id="259" r:id="rId8"/>
    <p:sldId id="261" r:id="rId9"/>
    <p:sldId id="263" r:id="rId10"/>
    <p:sldId id="282" r:id="rId11"/>
    <p:sldId id="262" r:id="rId12"/>
    <p:sldId id="272" r:id="rId13"/>
    <p:sldId id="278" r:id="rId14"/>
    <p:sldId id="279" r:id="rId15"/>
    <p:sldId id="280" r:id="rId16"/>
    <p:sldId id="281" r:id="rId17"/>
    <p:sldId id="277" r:id="rId18"/>
    <p:sldId id="260" r:id="rId19"/>
    <p:sldId id="264" r:id="rId20"/>
    <p:sldId id="26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54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5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84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6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84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0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55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3031-FDDD-475B-B2A9-04CF045CFE4B}" type="datetimeFigureOut">
              <a:rPr lang="cs-CZ" smtClean="0"/>
              <a:t>03.05.2017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230A-C82F-43A0-ACA2-ABAC8D413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7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cuni.cz/UK-7368.html" TargetMode="External"/><Relationship Id="rId7" Type="http://schemas.openxmlformats.org/officeDocument/2006/relationships/hyperlink" Target="http://www.cuni.cz/UK-3362.html" TargetMode="External"/><Relationship Id="rId2" Type="http://schemas.openxmlformats.org/officeDocument/2006/relationships/hyperlink" Target="http://www.cuni.cz/UK-3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ni.cz/UK-34.html" TargetMode="External"/><Relationship Id="rId5" Type="http://schemas.openxmlformats.org/officeDocument/2006/relationships/hyperlink" Target="http://www.cuni.cz/UK-7545.html" TargetMode="External"/><Relationship Id="rId4" Type="http://schemas.openxmlformats.org/officeDocument/2006/relationships/hyperlink" Target="http://www.cuni.cz/UK-3885.html" TargetMode="Externa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uni.cz/UK-244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uni.cz/UK-336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.gris.cz/" TargetMode="External"/><Relationship Id="rId2" Type="http://schemas.openxmlformats.org/officeDocument/2006/relationships/hyperlink" Target="https://ga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2020.cz/cs/seznamy/narodni-kontakty" TargetMode="External"/><Relationship Id="rId3" Type="http://schemas.openxmlformats.org/officeDocument/2006/relationships/hyperlink" Target="http://ec.europa.eu/programmes/horizon2020/" TargetMode="External"/><Relationship Id="rId7" Type="http://schemas.openxmlformats.org/officeDocument/2006/relationships/hyperlink" Target="http://www.cuni.cz/UK-114.html" TargetMode="External"/><Relationship Id="rId2" Type="http://schemas.openxmlformats.org/officeDocument/2006/relationships/hyperlink" Target="http://www.h2020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zelo.cz/" TargetMode="External"/><Relationship Id="rId5" Type="http://schemas.openxmlformats.org/officeDocument/2006/relationships/hyperlink" Target="https://cordis.europa.eu/partners/web/guest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www.h2020.cz/cs/seznamy/vyzvy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nihovnauk@gmail.com" TargetMode="External"/><Relationship Id="rId2" Type="http://schemas.openxmlformats.org/officeDocument/2006/relationships/hyperlink" Target="mailto:jitka.feberova@ruk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a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cr.cz/Odbornik/dokumenty/koncepcni-dokumenty-vyzkumu-a-vyvoje-na-leta-2015-2022_8727_993_3.html" TargetMode="External"/><Relationship Id="rId2" Type="http://schemas.openxmlformats.org/officeDocument/2006/relationships/hyperlink" Target="http://www.azvc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Účelové financování vědy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 smtClean="0"/>
              <a:t>aneb Jak napsat projekt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MUDr. Jitka Feberová, Ph.D.</a:t>
            </a:r>
          </a:p>
          <a:p>
            <a:r>
              <a:rPr lang="cs-CZ" b="1" dirty="0" smtClean="0"/>
              <a:t>Igor Červený</a:t>
            </a:r>
            <a:endParaRPr lang="cs-CZ" b="1" dirty="0"/>
          </a:p>
        </p:txBody>
      </p:sp>
      <p:sp>
        <p:nvSpPr>
          <p:cNvPr id="6" name="TextovéPole 4"/>
          <p:cNvSpPr txBox="1">
            <a:spLocks noChangeArrowheads="1"/>
          </p:cNvSpPr>
          <p:nvPr/>
        </p:nvSpPr>
        <p:spPr bwMode="auto">
          <a:xfrm>
            <a:off x="1911350" y="5156200"/>
            <a:ext cx="339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>
                <a:latin typeface="Gill Sans MT"/>
              </a:rPr>
              <a:t>UNIVERZITA KARLOVA</a:t>
            </a:r>
          </a:p>
          <a:p>
            <a:r>
              <a:rPr lang="cs-CZ" sz="2400" dirty="0">
                <a:latin typeface="Gill Sans MT"/>
              </a:rPr>
              <a:t>Ústřední knihovna</a:t>
            </a:r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3606" y="4940703"/>
            <a:ext cx="14192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6" y="4784322"/>
            <a:ext cx="1519534" cy="15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01648" y="211877"/>
            <a:ext cx="111887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i="1" dirty="0" smtClean="0"/>
              <a:t>Přednášku naleznete na adrese:</a:t>
            </a:r>
          </a:p>
          <a:p>
            <a:pPr algn="ctr"/>
            <a:r>
              <a:rPr lang="cs-CZ" sz="3600" i="1" dirty="0" smtClean="0"/>
              <a:t>https</a:t>
            </a:r>
            <a:r>
              <a:rPr lang="cs-CZ" sz="3600" i="1" dirty="0"/>
              <a:t>://knihovna.cuni.cz/rozcestnik/vzdelavani/prednasky/</a:t>
            </a:r>
          </a:p>
        </p:txBody>
      </p:sp>
    </p:spTree>
    <p:extLst>
      <p:ext uri="{BB962C8B-B14F-4D97-AF65-F5344CB8AC3E}">
        <p14:creationId xmlns:p14="http://schemas.microsoft.com/office/powerpoint/2010/main" val="978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Financování vědy na UK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Grantová agentura UK (</a:t>
            </a:r>
            <a:r>
              <a:rPr lang="cs-CZ" dirty="0">
                <a:hlinkClick r:id="rId2"/>
              </a:rPr>
              <a:t>http://www.cuni.cz/UK-33.html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Programy Progres (</a:t>
            </a:r>
            <a:r>
              <a:rPr lang="cs-CZ" dirty="0">
                <a:hlinkClick r:id="rId3"/>
              </a:rPr>
              <a:t>http://www.cuni.cz/UK-7368.html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PRVOUK - Programy rozvoje vědních oblastí </a:t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>
                <a:hlinkClick r:id="rId4"/>
              </a:rPr>
              <a:t>http://www.cuni.cz/UK-3885.html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UNCE - Univerzitní výzkumná centra </a:t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>
                <a:hlinkClick r:id="rId4"/>
              </a:rPr>
              <a:t>http://www.cuni.cz/UK-3885.html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Primus (</a:t>
            </a:r>
            <a:r>
              <a:rPr lang="cs-CZ" dirty="0">
                <a:hlinkClick r:id="rId5"/>
              </a:rPr>
              <a:t>http://www.cuni.cz/UK-7545.html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Soutěž vysoce kvalitních monografií na </a:t>
            </a:r>
            <a:r>
              <a:rPr lang="cs-CZ" dirty="0" smtClean="0"/>
              <a:t>UK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 smtClean="0">
                <a:hlinkClick r:id="rId6"/>
              </a:rPr>
              <a:t>http</a:t>
            </a:r>
            <a:r>
              <a:rPr lang="cs-CZ" dirty="0">
                <a:hlinkClick r:id="rId6"/>
              </a:rPr>
              <a:t>://www.cuni.cz/UK-34.html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/>
              <a:t>Specifický vysokoškolský výzkum (</a:t>
            </a:r>
            <a:r>
              <a:rPr lang="cs-CZ" dirty="0">
                <a:hlinkClick r:id="rId7"/>
              </a:rPr>
              <a:t>http://www.cuni.cz/UK-3362.html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GA UK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GA UK je </a:t>
            </a:r>
            <a:r>
              <a:rPr lang="nl-NL" b="1" dirty="0" smtClean="0"/>
              <a:t>interní grantovou agenturou </a:t>
            </a:r>
            <a:r>
              <a:rPr lang="nl-NL" dirty="0" smtClean="0"/>
              <a:t>UK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http://www.cuni.cz/UK-2446.html</a:t>
            </a:r>
            <a:r>
              <a:rPr lang="cs-CZ" dirty="0" smtClean="0"/>
              <a:t>) </a:t>
            </a:r>
          </a:p>
          <a:p>
            <a:pPr algn="just"/>
            <a:r>
              <a:rPr lang="cs-CZ" b="1" dirty="0" smtClean="0"/>
              <a:t>Přihlášku</a:t>
            </a:r>
            <a:r>
              <a:rPr lang="cs-CZ" dirty="0" smtClean="0"/>
              <a:t> do projektu může podat pouze </a:t>
            </a:r>
            <a:r>
              <a:rPr lang="cs-CZ" b="1" dirty="0" smtClean="0"/>
              <a:t>student zapsaný na UK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b="1" dirty="0" smtClean="0"/>
              <a:t>v</a:t>
            </a:r>
            <a:r>
              <a:rPr lang="cs-CZ" dirty="0" smtClean="0"/>
              <a:t> </a:t>
            </a:r>
            <a:r>
              <a:rPr lang="cs-CZ" b="1" dirty="0" smtClean="0"/>
              <a:t>doktorském anebo magisterském </a:t>
            </a:r>
            <a:r>
              <a:rPr lang="cs-CZ" dirty="0" smtClean="0"/>
              <a:t>studijním programu</a:t>
            </a:r>
          </a:p>
          <a:p>
            <a:pPr algn="just"/>
            <a:r>
              <a:rPr lang="cs-CZ" b="1" dirty="0" smtClean="0"/>
              <a:t>Počet studentů </a:t>
            </a:r>
            <a:r>
              <a:rPr lang="cs-CZ" dirty="0" smtClean="0"/>
              <a:t>v řešitelském týmu </a:t>
            </a:r>
            <a:r>
              <a:rPr lang="cs-CZ" b="1" dirty="0" smtClean="0"/>
              <a:t>musí být roven </a:t>
            </a:r>
            <a:r>
              <a:rPr lang="cs-CZ" dirty="0" smtClean="0"/>
              <a:t>počtu ostatních členů řešitelského týmu (akademických/vědeckých pracovníků)</a:t>
            </a:r>
          </a:p>
          <a:p>
            <a:pPr algn="just"/>
            <a:r>
              <a:rPr lang="cs-CZ" b="1" dirty="0" smtClean="0"/>
              <a:t>Zahájení</a:t>
            </a:r>
            <a:r>
              <a:rPr lang="cs-CZ" dirty="0" smtClean="0"/>
              <a:t> řízení na udělení grantů se každoročně vyhlašuje začátkem akademického roku </a:t>
            </a:r>
            <a:r>
              <a:rPr lang="cs-CZ" b="1" dirty="0" smtClean="0"/>
              <a:t>opatřením rektora</a:t>
            </a:r>
          </a:p>
          <a:p>
            <a:pPr algn="just"/>
            <a:r>
              <a:rPr lang="cs-CZ" b="1" dirty="0" smtClean="0"/>
              <a:t>Lhůta pro podání </a:t>
            </a:r>
            <a:r>
              <a:rPr lang="cs-CZ" dirty="0" smtClean="0"/>
              <a:t>přihlášky vychází z tzv. </a:t>
            </a:r>
            <a:r>
              <a:rPr lang="cs-CZ" b="1" dirty="0" smtClean="0"/>
              <a:t>interních fakultních termínů</a:t>
            </a:r>
            <a:r>
              <a:rPr lang="cs-CZ" dirty="0" smtClean="0"/>
              <a:t>, který </a:t>
            </a:r>
            <a:r>
              <a:rPr lang="cs-CZ" b="1" dirty="0" smtClean="0"/>
              <a:t>si každoročně fakulty stanoví samy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DF6171"/>
                </a:solidFill>
              </a:rPr>
              <a:t>GA UK - </a:t>
            </a:r>
            <a:r>
              <a:rPr lang="cs-CZ" sz="2400" b="1" dirty="0" smtClean="0">
                <a:solidFill>
                  <a:srgbClr val="DF6171"/>
                </a:solidFill>
              </a:rPr>
              <a:t>Struktura </a:t>
            </a:r>
            <a:r>
              <a:rPr lang="cs-CZ" sz="2400" b="1" dirty="0">
                <a:solidFill>
                  <a:srgbClr val="DF6171"/>
                </a:solidFill>
              </a:rPr>
              <a:t>projektu - Charakteristika řešitelského kolektivu </a:t>
            </a:r>
            <a:endParaRPr lang="cs-CZ" sz="2400" b="1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3300" b="1" dirty="0"/>
              <a:t>Řešitelský kolektiv </a:t>
            </a:r>
            <a:r>
              <a:rPr lang="cs-CZ" sz="3300" dirty="0"/>
              <a:t>- hlavní řešitel je doktorand, dále školitel </a:t>
            </a:r>
            <a:br>
              <a:rPr lang="cs-CZ" sz="3300" dirty="0"/>
            </a:br>
            <a:r>
              <a:rPr lang="cs-CZ" sz="3300" dirty="0"/>
              <a:t>a ev. spoluřešitel</a:t>
            </a:r>
          </a:p>
          <a:p>
            <a:pPr algn="just"/>
            <a:r>
              <a:rPr lang="cs-CZ" sz="3300" b="1" dirty="0"/>
              <a:t>Charakteristika řešitelského kolektivu </a:t>
            </a:r>
            <a:r>
              <a:rPr lang="cs-CZ" sz="3300" dirty="0"/>
              <a:t>- životopis a seznam vybraných </a:t>
            </a:r>
            <a:r>
              <a:rPr lang="cs-CZ" sz="3300" dirty="0" smtClean="0"/>
              <a:t>publikací</a:t>
            </a:r>
            <a:endParaRPr lang="cs-CZ" sz="3300" dirty="0"/>
          </a:p>
          <a:p>
            <a:pPr algn="just"/>
            <a:r>
              <a:rPr lang="cs-CZ" sz="3300" b="1" dirty="0"/>
              <a:t>Životopis</a:t>
            </a:r>
            <a:r>
              <a:rPr lang="cs-CZ" sz="3300" dirty="0"/>
              <a:t> </a:t>
            </a:r>
            <a:r>
              <a:rPr lang="cs-CZ" sz="3300" dirty="0" smtClean="0"/>
              <a:t>by měl </a:t>
            </a:r>
            <a:r>
              <a:rPr lang="cs-CZ" sz="3300" dirty="0"/>
              <a:t>obsahovat:</a:t>
            </a:r>
          </a:p>
          <a:p>
            <a:pPr marL="180000" indent="0" algn="just">
              <a:buNone/>
            </a:pPr>
            <a:r>
              <a:rPr lang="cs-CZ" sz="2600" dirty="0"/>
              <a:t>- Osobní údaje</a:t>
            </a:r>
          </a:p>
          <a:p>
            <a:pPr marL="180000" indent="0" algn="just">
              <a:buNone/>
            </a:pPr>
            <a:r>
              <a:rPr lang="cs-CZ" sz="2600" dirty="0"/>
              <a:t>- Kontakt</a:t>
            </a:r>
          </a:p>
          <a:p>
            <a:pPr marL="180000" indent="0" algn="just">
              <a:buNone/>
            </a:pPr>
            <a:r>
              <a:rPr lang="cs-CZ" sz="2600" dirty="0"/>
              <a:t>- Pracovní zkušenosti</a:t>
            </a:r>
          </a:p>
          <a:p>
            <a:pPr marL="180000" indent="0" algn="just">
              <a:buNone/>
            </a:pPr>
            <a:r>
              <a:rPr lang="cs-CZ" sz="2600" dirty="0"/>
              <a:t>- </a:t>
            </a:r>
            <a:r>
              <a:rPr lang="cs-CZ" sz="2600" dirty="0" smtClean="0"/>
              <a:t>Vzdělání</a:t>
            </a:r>
            <a:endParaRPr lang="cs-CZ" sz="26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232388" y="4296977"/>
            <a:ext cx="5974492" cy="20955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just">
              <a:buNone/>
            </a:pPr>
            <a:r>
              <a:rPr lang="cs-CZ" sz="2400" dirty="0" smtClean="0"/>
              <a:t>- </a:t>
            </a:r>
            <a:r>
              <a:rPr lang="cs-CZ" sz="2400" dirty="0"/>
              <a:t>Absolvované kurzy a školení</a:t>
            </a:r>
          </a:p>
          <a:p>
            <a:pPr marL="180000" indent="0" algn="just">
              <a:buNone/>
            </a:pPr>
            <a:r>
              <a:rPr lang="cs-CZ" sz="2400" dirty="0"/>
              <a:t>- Prezentace na kongresech a sympoziích</a:t>
            </a:r>
          </a:p>
          <a:p>
            <a:pPr marL="180000" indent="0" algn="just">
              <a:buNone/>
            </a:pPr>
            <a:r>
              <a:rPr lang="cs-CZ" sz="2400" dirty="0"/>
              <a:t>- Publikace</a:t>
            </a:r>
          </a:p>
          <a:p>
            <a:pPr marL="180000" indent="0" algn="just">
              <a:buNone/>
            </a:pPr>
            <a:r>
              <a:rPr lang="cs-CZ" sz="2400" dirty="0"/>
              <a:t>- Ostatní </a:t>
            </a:r>
            <a:r>
              <a:rPr lang="cs-CZ" sz="2400" dirty="0" smtClean="0"/>
              <a:t>dovednosti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417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GA UK - </a:t>
            </a:r>
            <a:r>
              <a:rPr lang="cs-CZ" sz="2400" b="1" dirty="0">
                <a:solidFill>
                  <a:srgbClr val="DF6171"/>
                </a:solidFill>
              </a:rPr>
              <a:t>Struktura projektu - Finanční požadavky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2600" b="1" dirty="0"/>
              <a:t>Finanční požadavky</a:t>
            </a:r>
            <a:r>
              <a:rPr lang="cs-CZ" sz="2600" dirty="0"/>
              <a:t> přidělovány na rok </a:t>
            </a:r>
            <a:r>
              <a:rPr lang="cs-CZ" sz="2600" b="1" dirty="0"/>
              <a:t>max. 300 tis. ročně</a:t>
            </a:r>
            <a:r>
              <a:rPr lang="cs-CZ" sz="2600" dirty="0"/>
              <a:t>:</a:t>
            </a:r>
          </a:p>
          <a:p>
            <a:pPr algn="just"/>
            <a:r>
              <a:rPr lang="cs-CZ" sz="2600" b="1" dirty="0"/>
              <a:t>Osobní náklady (mzdy) </a:t>
            </a:r>
            <a:r>
              <a:rPr lang="cs-CZ" sz="2600" dirty="0"/>
              <a:t> max. 40- tis./rok z toho max. 20 tis. pro školitele (odvody 34%, DPČ – odvody 34%, DPP – bez odvodů. Při měsíční platbě do 10 tis. bez odvodů, stipendia – bez odvodů)</a:t>
            </a:r>
          </a:p>
          <a:p>
            <a:pPr algn="just"/>
            <a:r>
              <a:rPr lang="cs-CZ" sz="2600" b="1" dirty="0"/>
              <a:t>Stipendia</a:t>
            </a:r>
            <a:r>
              <a:rPr lang="cs-CZ" sz="2600" dirty="0"/>
              <a:t> max. 160 tis./rok z toho max. 80 tis. pro hlavního řešitele (jedna osoba v jednom roce max. 40 tis mzdy, </a:t>
            </a:r>
            <a:r>
              <a:rPr lang="cs-CZ" sz="2600" dirty="0" err="1"/>
              <a:t>max</a:t>
            </a:r>
            <a:r>
              <a:rPr lang="cs-CZ" sz="2600" dirty="0"/>
              <a:t> 100 tis. stipendia nebo max. 100 tis. v součtu)</a:t>
            </a:r>
          </a:p>
          <a:p>
            <a:pPr algn="just"/>
            <a:r>
              <a:rPr lang="cs-CZ" sz="2600" b="1" dirty="0"/>
              <a:t>Cestovné</a:t>
            </a:r>
            <a:r>
              <a:rPr lang="cs-CZ" sz="2600" dirty="0"/>
              <a:t> bývá fixní, nelze sem převádět částky z jiných položek, </a:t>
            </a:r>
            <a:br>
              <a:rPr lang="cs-CZ" sz="2600" dirty="0"/>
            </a:br>
            <a:r>
              <a:rPr lang="cs-CZ" sz="2600" dirty="0"/>
              <a:t>ale z cestovného jinam bývá převod umožněn</a:t>
            </a:r>
          </a:p>
          <a:p>
            <a:pPr algn="just"/>
            <a:r>
              <a:rPr lang="cs-CZ" sz="2600" b="1" dirty="0"/>
              <a:t>Investice NE</a:t>
            </a:r>
            <a:r>
              <a:rPr lang="cs-CZ" sz="2600" dirty="0"/>
              <a:t> - majetek nad 40 tis. bez DPH, SW nad 60 tis. bez DPH</a:t>
            </a:r>
          </a:p>
          <a:p>
            <a:pPr algn="just"/>
            <a:r>
              <a:rPr lang="cs-CZ" sz="2600" b="1" dirty="0"/>
              <a:t>Ostatní</a:t>
            </a:r>
            <a:r>
              <a:rPr lang="cs-CZ" sz="2600" dirty="0"/>
              <a:t> neinvestiční náklady / Doplňkové náklady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F6171"/>
                </a:solidFill>
              </a:rPr>
              <a:t>GA UK - </a:t>
            </a:r>
            <a:r>
              <a:rPr lang="cs-CZ" sz="2400" b="1" dirty="0" smtClean="0">
                <a:solidFill>
                  <a:srgbClr val="DF6171"/>
                </a:solidFill>
              </a:rPr>
              <a:t>Struktura </a:t>
            </a:r>
            <a:r>
              <a:rPr lang="cs-CZ" sz="2400" b="1" dirty="0">
                <a:solidFill>
                  <a:srgbClr val="DF6171"/>
                </a:solidFill>
              </a:rPr>
              <a:t>projektu - Rozšiřující informace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Anotace CZ a ENG</a:t>
            </a:r>
          </a:p>
          <a:p>
            <a:r>
              <a:rPr lang="cs-CZ" dirty="0"/>
              <a:t>Současný stav poznání</a:t>
            </a:r>
          </a:p>
          <a:p>
            <a:pPr algn="just"/>
            <a:r>
              <a:rPr lang="cs-CZ" b="1" dirty="0"/>
              <a:t>Přínos projektu k rozvoji fakulty / VŠ (dobré uvádět soulad  </a:t>
            </a:r>
            <a:br>
              <a:rPr lang="cs-CZ" b="1" dirty="0"/>
            </a:br>
            <a:r>
              <a:rPr lang="cs-CZ" b="1" dirty="0" smtClean="0"/>
              <a:t>s dlouhodobým </a:t>
            </a:r>
            <a:r>
              <a:rPr lang="cs-CZ" b="1" dirty="0"/>
              <a:t>záměrem)</a:t>
            </a:r>
          </a:p>
          <a:p>
            <a:r>
              <a:rPr lang="cs-CZ" b="1" dirty="0"/>
              <a:t>Materiální zajištění projektu</a:t>
            </a:r>
          </a:p>
          <a:p>
            <a:r>
              <a:rPr lang="cs-CZ" b="1" dirty="0"/>
              <a:t>Cíle řešení projektu</a:t>
            </a:r>
          </a:p>
          <a:p>
            <a:r>
              <a:rPr lang="cs-CZ" dirty="0"/>
              <a:t>Způsob řešení projektu</a:t>
            </a:r>
          </a:p>
          <a:p>
            <a:r>
              <a:rPr lang="cs-CZ" dirty="0"/>
              <a:t>Prezentace výsledků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GA UK - </a:t>
            </a:r>
            <a:r>
              <a:rPr lang="cs-CZ" sz="2400" b="1" dirty="0">
                <a:solidFill>
                  <a:srgbClr val="DF6171"/>
                </a:solidFill>
              </a:rPr>
              <a:t>Posudky </a:t>
            </a:r>
            <a:r>
              <a:rPr lang="cs-CZ" sz="2400" b="1" dirty="0" smtClean="0">
                <a:solidFill>
                  <a:srgbClr val="DF6171"/>
                </a:solidFill>
              </a:rPr>
              <a:t>oponentů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Originalita</a:t>
            </a:r>
          </a:p>
          <a:p>
            <a:r>
              <a:rPr lang="cs-CZ" b="1" dirty="0"/>
              <a:t>Cíle a hypotézy</a:t>
            </a:r>
          </a:p>
          <a:p>
            <a:r>
              <a:rPr lang="cs-CZ" dirty="0"/>
              <a:t>Metodika</a:t>
            </a:r>
          </a:p>
          <a:p>
            <a:r>
              <a:rPr lang="cs-CZ" dirty="0"/>
              <a:t>Zpracování návrhu projektu</a:t>
            </a:r>
          </a:p>
          <a:p>
            <a:r>
              <a:rPr lang="cs-CZ" b="1" dirty="0"/>
              <a:t>Kvalita řešitele</a:t>
            </a:r>
          </a:p>
          <a:p>
            <a:r>
              <a:rPr lang="cs-CZ" b="1" dirty="0"/>
              <a:t>Kvalita řešitelského týmu</a:t>
            </a:r>
          </a:p>
          <a:p>
            <a:r>
              <a:rPr lang="cs-CZ" dirty="0"/>
              <a:t>Finanční požadavky</a:t>
            </a:r>
          </a:p>
          <a:p>
            <a:r>
              <a:rPr lang="cs-CZ" dirty="0"/>
              <a:t>Souhrnné hodnocení projektu</a:t>
            </a:r>
          </a:p>
          <a:p>
            <a:r>
              <a:rPr lang="cs-CZ" dirty="0"/>
              <a:t>Vyjádření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Specifický vysokoškolský výzkum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Více na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www.cuni.cz/UK-3362.html</a:t>
            </a:r>
            <a:r>
              <a:rPr lang="cs-CZ" dirty="0" smtClean="0"/>
              <a:t> </a:t>
            </a:r>
            <a:endParaRPr lang="cs-CZ" dirty="0"/>
          </a:p>
          <a:p>
            <a:pPr algn="just"/>
            <a:r>
              <a:rPr lang="cs-CZ" b="1" dirty="0"/>
              <a:t>Výzkum prováděný především studenty </a:t>
            </a:r>
            <a:r>
              <a:rPr lang="cs-CZ" dirty="0"/>
              <a:t>při uskutečňování akreditovaných doktorských a magisterských studijních programů</a:t>
            </a:r>
          </a:p>
          <a:p>
            <a:r>
              <a:rPr lang="cs-CZ" b="1" dirty="0"/>
              <a:t>Termín stanovuje děkan</a:t>
            </a:r>
          </a:p>
          <a:p>
            <a:r>
              <a:rPr lang="cs-CZ" dirty="0"/>
              <a:t>Max. 3 mil. Kč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11" y="4079455"/>
            <a:ext cx="6286500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614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594" y="247559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DF6171"/>
                </a:solidFill>
              </a:rPr>
              <a:t>Institucionální projekty UK</a:t>
            </a:r>
            <a:endParaRPr lang="cs-CZ" b="1" dirty="0">
              <a:solidFill>
                <a:srgbClr val="DF617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3474" y="1573122"/>
            <a:ext cx="1139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Soutěžní část v rámci fakult</a:t>
            </a:r>
          </a:p>
          <a:p>
            <a:endParaRPr lang="cs-CZ" sz="2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84" y="2159755"/>
            <a:ext cx="10305189" cy="40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GA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Obdobný princip jako GA UK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https://gacr.cz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/ </a:t>
            </a:r>
            <a:r>
              <a:rPr lang="cs-CZ" dirty="0" smtClean="0">
                <a:hlinkClick r:id="rId3"/>
              </a:rPr>
              <a:t>https://cas.gris.cz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Je potřeba věnovat </a:t>
            </a:r>
            <a:r>
              <a:rPr lang="cs-CZ" b="1" dirty="0" smtClean="0"/>
              <a:t>pozornost detailům v zadávací dokumentaci </a:t>
            </a:r>
            <a:r>
              <a:rPr lang="cs-CZ" dirty="0" smtClean="0"/>
              <a:t>(např. povolený počet stránek pro životopisy, popis vědecké stránky projektu a jeho řešení apod.)</a:t>
            </a:r>
          </a:p>
          <a:p>
            <a:pPr algn="just"/>
            <a:r>
              <a:rPr lang="cs-CZ" dirty="0"/>
              <a:t>V žádosti musí být </a:t>
            </a:r>
            <a:r>
              <a:rPr lang="cs-CZ" dirty="0" smtClean="0"/>
              <a:t>uvedeno vysvětlení, že </a:t>
            </a:r>
            <a:r>
              <a:rPr lang="cs-CZ" b="1" dirty="0" smtClean="0"/>
              <a:t>nedochází </a:t>
            </a:r>
            <a:r>
              <a:rPr lang="cs-CZ" b="1" dirty="0"/>
              <a:t>k dvojímu </a:t>
            </a:r>
            <a:r>
              <a:rPr lang="cs-CZ" b="1" dirty="0" smtClean="0"/>
              <a:t>financování</a:t>
            </a:r>
            <a:r>
              <a:rPr lang="cs-CZ" dirty="0" smtClean="0"/>
              <a:t> v návaznosti dalších projektů, či zdrojů</a:t>
            </a:r>
          </a:p>
          <a:p>
            <a:pPr algn="just"/>
            <a:r>
              <a:rPr lang="cs-CZ" dirty="0" smtClean="0"/>
              <a:t>Osoby uvedené v projektu </a:t>
            </a:r>
            <a:r>
              <a:rPr lang="cs-CZ" b="1" dirty="0" smtClean="0"/>
              <a:t>nesmí přesáhnout 100% </a:t>
            </a:r>
            <a:r>
              <a:rPr lang="cs-CZ" dirty="0" smtClean="0"/>
              <a:t>mzdy,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 to i v rámci součtu jiných GA ČR, jejich mzda </a:t>
            </a:r>
            <a:r>
              <a:rPr lang="cs-CZ" b="1" dirty="0" smtClean="0"/>
              <a:t>musí odpovídat povoleným rozsahům </a:t>
            </a:r>
            <a:r>
              <a:rPr lang="cs-CZ" dirty="0" smtClean="0"/>
              <a:t>v dané „platové kategorii“</a:t>
            </a:r>
          </a:p>
          <a:p>
            <a:pPr algn="just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Horizont </a:t>
            </a:r>
            <a:r>
              <a:rPr lang="cs-CZ" b="1" dirty="0" smtClean="0">
                <a:solidFill>
                  <a:srgbClr val="DF6171"/>
                </a:solidFill>
              </a:rPr>
              <a:t>2020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Info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www.h2020.cz</a:t>
            </a:r>
            <a:r>
              <a:rPr lang="cs-CZ" dirty="0" smtClean="0"/>
              <a:t> / 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://ec.europa.eu/</a:t>
            </a:r>
            <a:r>
              <a:rPr lang="cs-CZ" dirty="0" err="1">
                <a:hlinkClick r:id="rId3"/>
              </a:rPr>
              <a:t>programmes</a:t>
            </a:r>
            <a:r>
              <a:rPr lang="cs-CZ" dirty="0">
                <a:hlinkClick r:id="rId3"/>
              </a:rPr>
              <a:t>/horizon2020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Vyberte </a:t>
            </a:r>
            <a:r>
              <a:rPr lang="cs-CZ" b="1" dirty="0" smtClean="0"/>
              <a:t>si prioritu </a:t>
            </a:r>
            <a:r>
              <a:rPr lang="cs-CZ" b="1" dirty="0"/>
              <a:t>H2020 a typ aktivity</a:t>
            </a:r>
            <a:r>
              <a:rPr lang="cs-CZ" dirty="0"/>
              <a:t>, která nejlépe vyhovuje </a:t>
            </a:r>
            <a:r>
              <a:rPr lang="cs-CZ" dirty="0" err="1" smtClean="0"/>
              <a:t>projek</a:t>
            </a:r>
            <a:r>
              <a:rPr lang="cs-CZ" dirty="0" smtClean="0"/>
              <a:t>. </a:t>
            </a:r>
            <a:r>
              <a:rPr lang="cs-CZ" dirty="0"/>
              <a:t>záměru</a:t>
            </a:r>
          </a:p>
          <a:p>
            <a:r>
              <a:rPr lang="cs-CZ" b="1" dirty="0"/>
              <a:t>Seznamte se s pracovním programem </a:t>
            </a:r>
            <a:r>
              <a:rPr lang="cs-CZ" dirty="0"/>
              <a:t>odpovídající priority (obsahuje také plán výzev</a:t>
            </a:r>
            <a:r>
              <a:rPr lang="cs-CZ" dirty="0" smtClean="0"/>
              <a:t>)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www.h2020.cz/cs/seznamy/vyzvy</a:t>
            </a:r>
            <a:r>
              <a:rPr lang="cs-CZ" dirty="0" smtClean="0"/>
              <a:t>  </a:t>
            </a:r>
            <a:endParaRPr lang="cs-CZ" dirty="0"/>
          </a:p>
          <a:p>
            <a:r>
              <a:rPr lang="cs-CZ" b="1" dirty="0"/>
              <a:t>Najděte partnera </a:t>
            </a:r>
            <a:r>
              <a:rPr lang="cs-CZ" dirty="0" smtClean="0"/>
              <a:t>- </a:t>
            </a:r>
            <a:r>
              <a:rPr lang="cs-CZ" dirty="0"/>
              <a:t>vytvořte vlastní konsorcium nebo se zapojte do jiného </a:t>
            </a:r>
            <a:r>
              <a:rPr lang="cs-CZ" dirty="0" smtClean="0"/>
              <a:t>konsorcia: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Cordis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>
                <a:hlinkClick r:id="rId5"/>
              </a:rPr>
              <a:t>https://cordis.europa.eu/</a:t>
            </a:r>
            <a:r>
              <a:rPr lang="cs-CZ" dirty="0" err="1">
                <a:hlinkClick r:id="rId5"/>
              </a:rPr>
              <a:t>partners</a:t>
            </a:r>
            <a:r>
              <a:rPr lang="cs-CZ" dirty="0">
                <a:hlinkClick r:id="rId5"/>
              </a:rPr>
              <a:t>/web/</a:t>
            </a:r>
            <a:r>
              <a:rPr lang="cs-CZ" dirty="0" err="1">
                <a:hlinkClick r:id="rId5"/>
              </a:rPr>
              <a:t>guest</a:t>
            </a:r>
            <a:r>
              <a:rPr lang="cs-CZ" dirty="0" smtClean="0"/>
              <a:t>)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Czelo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>
                <a:hlinkClick r:id="rId6"/>
              </a:rPr>
              <a:t>http://www.czelo.cz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b="1" dirty="0"/>
              <a:t>Konzultujte přípravu s vaší projektovou </a:t>
            </a:r>
            <a:r>
              <a:rPr lang="cs-CZ" b="1" dirty="0" smtClean="0"/>
              <a:t>kanceláří:</a:t>
            </a:r>
          </a:p>
          <a:p>
            <a:pPr marL="0" indent="0">
              <a:buNone/>
            </a:pPr>
            <a:r>
              <a:rPr lang="cs-CZ" dirty="0" smtClean="0"/>
              <a:t>	- Evropské </a:t>
            </a:r>
            <a:r>
              <a:rPr lang="cs-CZ" dirty="0"/>
              <a:t>centrum UK (</a:t>
            </a:r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</a:t>
            </a:r>
            <a:r>
              <a:rPr lang="cs-CZ" dirty="0" smtClean="0">
                <a:hlinkClick r:id="rId7"/>
              </a:rPr>
              <a:t>www.cuni.cz/UK-114.html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NCP </a:t>
            </a:r>
            <a:r>
              <a:rPr lang="cs-CZ" dirty="0"/>
              <a:t>(</a:t>
            </a:r>
            <a:r>
              <a:rPr lang="cs-CZ" dirty="0">
                <a:hlinkClick r:id="rId8"/>
              </a:rPr>
              <a:t>http://www.h2020.cz/</a:t>
            </a:r>
            <a:r>
              <a:rPr lang="cs-CZ" dirty="0" err="1">
                <a:hlinkClick r:id="rId8"/>
              </a:rPr>
              <a:t>cs</a:t>
            </a:r>
            <a:r>
              <a:rPr lang="cs-CZ" dirty="0">
                <a:hlinkClick r:id="rId8"/>
              </a:rPr>
              <a:t>/seznamy/</a:t>
            </a:r>
            <a:r>
              <a:rPr lang="cs-CZ" dirty="0" err="1">
                <a:hlinkClick r:id="rId8"/>
              </a:rPr>
              <a:t>narodni</a:t>
            </a:r>
            <a:r>
              <a:rPr lang="cs-CZ" dirty="0">
                <a:hlinkClick r:id="rId8"/>
              </a:rPr>
              <a:t>-kontakty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2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Financování vědy a výzkumu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44" y="1501860"/>
            <a:ext cx="9016711" cy="50719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423085" y="1496196"/>
            <a:ext cx="7828006" cy="20955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 algn="just">
              <a:buNone/>
            </a:pPr>
            <a:r>
              <a:rPr lang="cs-CZ" sz="2000" dirty="0" smtClean="0"/>
              <a:t>V </a:t>
            </a:r>
            <a:r>
              <a:rPr lang="cs-CZ" sz="2000" dirty="0"/>
              <a:t>rámci ročního obratu investuje </a:t>
            </a:r>
            <a:r>
              <a:rPr lang="cs-CZ" sz="2000" b="1" dirty="0"/>
              <a:t>soukromá sféra 2/3 a stát 1/3</a:t>
            </a:r>
          </a:p>
          <a:p>
            <a:pPr marL="180000" indent="0" algn="just">
              <a:buNone/>
            </a:pPr>
            <a:r>
              <a:rPr lang="cs-CZ" sz="2000" dirty="0" smtClean="0"/>
              <a:t>Stát </a:t>
            </a:r>
            <a:r>
              <a:rPr lang="cs-CZ" sz="2000" dirty="0"/>
              <a:t>podporuje vědu a výzkum skrze:</a:t>
            </a:r>
          </a:p>
          <a:p>
            <a:pPr marL="180000" indent="0" algn="just">
              <a:buNone/>
            </a:pPr>
            <a:r>
              <a:rPr lang="cs-CZ" sz="2000" dirty="0" smtClean="0"/>
              <a:t>- </a:t>
            </a:r>
            <a:r>
              <a:rPr lang="cs-CZ" sz="2000" b="1" dirty="0" smtClean="0"/>
              <a:t>účelové</a:t>
            </a:r>
            <a:r>
              <a:rPr lang="cs-CZ" sz="2000" dirty="0" smtClean="0"/>
              <a:t> </a:t>
            </a:r>
            <a:r>
              <a:rPr lang="cs-CZ" sz="2000" dirty="0"/>
              <a:t>financování </a:t>
            </a:r>
            <a:r>
              <a:rPr lang="cs-CZ" sz="2000" dirty="0" smtClean="0"/>
              <a:t>(</a:t>
            </a:r>
            <a:r>
              <a:rPr lang="cs-CZ" sz="2000" b="1" dirty="0" smtClean="0"/>
              <a:t>skrze granty</a:t>
            </a:r>
            <a:r>
              <a:rPr lang="cs-CZ" sz="2000" dirty="0"/>
              <a:t>)</a:t>
            </a:r>
          </a:p>
          <a:p>
            <a:pPr marL="180000" indent="0" algn="just">
              <a:buNone/>
            </a:pPr>
            <a:r>
              <a:rPr lang="cs-CZ" sz="2000" dirty="0" smtClean="0"/>
              <a:t>- </a:t>
            </a:r>
            <a:r>
              <a:rPr lang="cs-CZ" sz="2000" b="1" dirty="0" smtClean="0"/>
              <a:t>institucionální</a:t>
            </a:r>
            <a:r>
              <a:rPr lang="cs-CZ" sz="2000" dirty="0" smtClean="0"/>
              <a:t> </a:t>
            </a:r>
            <a:r>
              <a:rPr lang="cs-CZ" sz="2000" dirty="0"/>
              <a:t>financování (</a:t>
            </a:r>
            <a:r>
              <a:rPr lang="cs-CZ" sz="2000" b="1" dirty="0"/>
              <a:t>dle výkonu</a:t>
            </a:r>
            <a:r>
              <a:rPr lang="cs-CZ" sz="2000" dirty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955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Kontakt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Ústřední knihovna </a:t>
            </a:r>
            <a:r>
              <a:rPr lang="cs-CZ" b="1" dirty="0" smtClean="0"/>
              <a:t>Univerzita Karlova</a:t>
            </a:r>
            <a:endParaRPr lang="cs-CZ" b="1" dirty="0"/>
          </a:p>
          <a:p>
            <a:pPr marL="0" indent="0" algn="ctr">
              <a:buNone/>
            </a:pPr>
            <a:r>
              <a:rPr lang="pt-BR" sz="2000" dirty="0"/>
              <a:t>José Martího </a:t>
            </a:r>
            <a:r>
              <a:rPr lang="pt-BR" sz="2000" dirty="0" smtClean="0"/>
              <a:t>407/2</a:t>
            </a:r>
            <a:r>
              <a:rPr lang="cs-CZ" sz="2000" dirty="0" smtClean="0"/>
              <a:t>; </a:t>
            </a:r>
            <a:r>
              <a:rPr lang="pt-BR" sz="2000" dirty="0" smtClean="0"/>
              <a:t>162 </a:t>
            </a:r>
            <a:r>
              <a:rPr lang="pt-BR" sz="2000" dirty="0"/>
              <a:t>00 </a:t>
            </a:r>
            <a:r>
              <a:rPr lang="cs-CZ" sz="2000" dirty="0"/>
              <a:t> </a:t>
            </a:r>
            <a:r>
              <a:rPr lang="pt-BR" sz="2000" dirty="0"/>
              <a:t>Praha 6</a:t>
            </a:r>
            <a:endParaRPr lang="cs-CZ" sz="2000" dirty="0"/>
          </a:p>
          <a:p>
            <a:pPr algn="ctr"/>
            <a:endParaRPr lang="cs-CZ" sz="2000" dirty="0"/>
          </a:p>
          <a:p>
            <a:pPr marL="0" indent="0" algn="ctr">
              <a:buNone/>
            </a:pPr>
            <a:r>
              <a:rPr lang="cs-CZ" sz="2000" i="1" dirty="0"/>
              <a:t>ředitelka Ústřední knihovny a Centra </a:t>
            </a:r>
            <a:r>
              <a:rPr lang="cs-CZ" sz="2000" i="1" dirty="0" err="1"/>
              <a:t>eLerningové</a:t>
            </a:r>
            <a:r>
              <a:rPr lang="cs-CZ" sz="2000" i="1" dirty="0"/>
              <a:t> podpory</a:t>
            </a:r>
          </a:p>
          <a:p>
            <a:pPr marL="0" indent="0" algn="ctr">
              <a:buNone/>
            </a:pPr>
            <a:r>
              <a:rPr lang="cs-CZ" sz="2000" b="1" dirty="0"/>
              <a:t>MUDr. Jitka Feberová, Ph.D.</a:t>
            </a:r>
          </a:p>
          <a:p>
            <a:pPr marL="0" indent="0" algn="ctr">
              <a:buNone/>
            </a:pPr>
            <a:r>
              <a:rPr lang="cs-CZ" sz="2000" dirty="0"/>
              <a:t>E-mail: </a:t>
            </a:r>
            <a:r>
              <a:rPr lang="cs-CZ" sz="2000" dirty="0" smtClean="0">
                <a:hlinkClick r:id="rId2"/>
              </a:rPr>
              <a:t>jitka.feberova@ruk.cuni.cz</a:t>
            </a: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i="1" dirty="0" smtClean="0"/>
              <a:t>PR Manager a LMS </a:t>
            </a:r>
            <a:r>
              <a:rPr lang="cs-CZ" sz="2000" i="1" dirty="0" err="1" smtClean="0"/>
              <a:t>Coordinator</a:t>
            </a:r>
            <a:endParaRPr lang="cs-CZ" sz="2000" i="1" dirty="0"/>
          </a:p>
          <a:p>
            <a:pPr marL="0" indent="0" algn="ctr">
              <a:buNone/>
            </a:pPr>
            <a:r>
              <a:rPr lang="cs-CZ" sz="2000" b="1" dirty="0" smtClean="0"/>
              <a:t>Igor Červený</a:t>
            </a:r>
          </a:p>
          <a:p>
            <a:pPr marL="0" indent="0" algn="ctr">
              <a:buNone/>
            </a:pPr>
            <a:r>
              <a:rPr lang="cs-CZ" sz="2000" dirty="0"/>
              <a:t>E-mail</a:t>
            </a:r>
            <a:r>
              <a:rPr lang="cs-CZ" sz="2000" dirty="0" smtClean="0"/>
              <a:t>: </a:t>
            </a:r>
            <a:r>
              <a:rPr lang="cs-CZ" sz="2000" dirty="0" smtClean="0">
                <a:hlinkClick r:id="rId3"/>
              </a:rPr>
              <a:t>knihovnauk@gmail.com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28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F6171"/>
                </a:solidFill>
              </a:rPr>
              <a:t>Dotační a grantové tituly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určené pro realizaci vědeckých a inovačních projektů:</a:t>
            </a:r>
          </a:p>
          <a:p>
            <a:r>
              <a:rPr lang="cs-CZ" dirty="0" smtClean="0"/>
              <a:t>Operační programy – Strukturální fondy EU</a:t>
            </a:r>
          </a:p>
          <a:p>
            <a:r>
              <a:rPr lang="cs-CZ" b="1" dirty="0" smtClean="0"/>
              <a:t>TA </a:t>
            </a:r>
            <a:r>
              <a:rPr lang="cs-CZ" b="1" dirty="0" smtClean="0"/>
              <a:t>ČR </a:t>
            </a:r>
            <a:r>
              <a:rPr lang="cs-CZ" dirty="0" smtClean="0"/>
              <a:t>(Technologická agentura ČR)</a:t>
            </a:r>
          </a:p>
          <a:p>
            <a:r>
              <a:rPr lang="cs-CZ" b="1" dirty="0"/>
              <a:t>Financování vědy na </a:t>
            </a:r>
            <a:r>
              <a:rPr lang="cs-CZ" b="1" dirty="0" smtClean="0"/>
              <a:t>UK - GA </a:t>
            </a:r>
            <a:r>
              <a:rPr lang="cs-CZ" b="1" dirty="0" smtClean="0"/>
              <a:t>UK </a:t>
            </a:r>
            <a:r>
              <a:rPr lang="cs-CZ" dirty="0" smtClean="0"/>
              <a:t>(Grantová agentura </a:t>
            </a:r>
            <a:r>
              <a:rPr lang="cs-CZ" dirty="0" smtClean="0"/>
              <a:t>UK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b="1" dirty="0" smtClean="0"/>
              <a:t>GA ČR </a:t>
            </a:r>
            <a:r>
              <a:rPr lang="cs-CZ" dirty="0" smtClean="0"/>
              <a:t>(Grantová agentura ČR)</a:t>
            </a:r>
          </a:p>
          <a:p>
            <a:r>
              <a:rPr lang="cs-CZ" b="1" dirty="0" smtClean="0"/>
              <a:t>AZV ČR </a:t>
            </a:r>
            <a:r>
              <a:rPr lang="cs-CZ" dirty="0" smtClean="0"/>
              <a:t>(Agentura zdravotnického výzkumu ČR)</a:t>
            </a:r>
          </a:p>
          <a:p>
            <a:r>
              <a:rPr lang="cs-CZ" b="1" dirty="0" smtClean="0"/>
              <a:t>Horizont 2020</a:t>
            </a:r>
            <a:endParaRPr lang="cs-CZ" dirty="0" smtClean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Operační programy </a:t>
            </a:r>
            <a:r>
              <a:rPr lang="cs-CZ" b="1" dirty="0" smtClean="0">
                <a:solidFill>
                  <a:srgbClr val="DF6171"/>
                </a:solidFill>
              </a:rPr>
              <a:t>-</a:t>
            </a:r>
            <a:r>
              <a:rPr lang="cs-CZ" dirty="0" smtClean="0">
                <a:solidFill>
                  <a:srgbClr val="DF6171"/>
                </a:solidFill>
              </a:rPr>
              <a:t> </a:t>
            </a:r>
            <a:r>
              <a:rPr lang="cs-CZ" b="1" dirty="0">
                <a:solidFill>
                  <a:srgbClr val="DF6171"/>
                </a:solidFill>
              </a:rPr>
              <a:t>Strukturální fondy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Hlavním garantem </a:t>
            </a:r>
            <a:r>
              <a:rPr lang="cs-CZ" b="1" dirty="0"/>
              <a:t>SF EU </a:t>
            </a:r>
            <a:r>
              <a:rPr lang="cs-CZ" dirty="0"/>
              <a:t>je Ministerstvo pro místní </a:t>
            </a:r>
            <a:r>
              <a:rPr lang="cs-CZ" dirty="0" smtClean="0"/>
              <a:t>rozvoj (</a:t>
            </a:r>
            <a:r>
              <a:rPr lang="cs-CZ" b="1" dirty="0" smtClean="0"/>
              <a:t>MMV</a:t>
            </a:r>
            <a:r>
              <a:rPr lang="cs-CZ" dirty="0" smtClean="0"/>
              <a:t>)</a:t>
            </a:r>
          </a:p>
          <a:p>
            <a:pPr algn="just"/>
            <a:r>
              <a:rPr lang="cs-CZ" dirty="0"/>
              <a:t>Operační program </a:t>
            </a:r>
            <a:r>
              <a:rPr lang="cs-CZ" dirty="0" smtClean="0"/>
              <a:t>Výzkum, vývoj a vzdělávání (</a:t>
            </a:r>
            <a:r>
              <a:rPr lang="cs-CZ" b="1" dirty="0" smtClean="0"/>
              <a:t>OP VVV </a:t>
            </a:r>
            <a:r>
              <a:rPr lang="cs-CZ" dirty="0" smtClean="0"/>
              <a:t>v </a:t>
            </a:r>
            <a:r>
              <a:rPr lang="cs-CZ" dirty="0"/>
              <a:t>gesci </a:t>
            </a:r>
            <a:r>
              <a:rPr lang="cs-CZ" b="1" dirty="0" smtClean="0"/>
              <a:t>MŠMT</a:t>
            </a:r>
            <a:r>
              <a:rPr lang="cs-CZ" dirty="0" smtClean="0"/>
              <a:t>) je </a:t>
            </a:r>
            <a:r>
              <a:rPr lang="cs-CZ" dirty="0"/>
              <a:t>hlavním zdrojem </a:t>
            </a:r>
            <a:r>
              <a:rPr lang="cs-CZ" dirty="0" smtClean="0"/>
              <a:t>investičních i neinvestičních </a:t>
            </a:r>
            <a:r>
              <a:rPr lang="cs-CZ" dirty="0"/>
              <a:t>prostředků pro vysoké školy a vědecko-výzkumné </a:t>
            </a:r>
            <a:r>
              <a:rPr lang="cs-CZ" dirty="0" smtClean="0"/>
              <a:t>instituce (obdobně </a:t>
            </a:r>
            <a:r>
              <a:rPr lang="cs-CZ" b="1" dirty="0" smtClean="0"/>
              <a:t>OP PPR – Praha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Elektronický systém pro podávání žádostí o financování projektů do Strukturálních fondů EU se nazývá </a:t>
            </a:r>
            <a:r>
              <a:rPr lang="cs-CZ" b="1" dirty="0" smtClean="0"/>
              <a:t>MS2014+ </a:t>
            </a:r>
            <a:r>
              <a:rPr lang="cs-CZ" dirty="0" smtClean="0"/>
              <a:t>(</a:t>
            </a:r>
            <a:r>
              <a:rPr lang="cs-CZ" dirty="0" smtClean="0">
                <a:hlinkClick r:id="rId2"/>
              </a:rPr>
              <a:t>https://mseu.mssf.cz/</a:t>
            </a:r>
            <a:r>
              <a:rPr lang="cs-CZ" dirty="0" smtClean="0"/>
              <a:t>) </a:t>
            </a:r>
          </a:p>
          <a:p>
            <a:pPr algn="just"/>
            <a:r>
              <a:rPr lang="cs-CZ" b="1" dirty="0" smtClean="0"/>
              <a:t>Každá výzva má své specifické nastavení a dílčí pravidla, jak nakládat s přílohami apod. Toto odráží i elektronický formulář, proto je vždy nutné před začátkem vyplňování on-line formuláře překontrolovat, zda jsme zvolili opravdu správnou výzvu.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Operační programy </a:t>
            </a:r>
            <a:r>
              <a:rPr lang="cs-CZ" b="1" dirty="0" smtClean="0">
                <a:solidFill>
                  <a:srgbClr val="DF6171"/>
                </a:solidFill>
              </a:rPr>
              <a:t>- OP VVV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 smtClean="0"/>
              <a:t>SC </a:t>
            </a:r>
            <a:r>
              <a:rPr lang="cs-CZ" b="1" dirty="0"/>
              <a:t>1: Zvýšení mezinárodní kvality výzkumu a jeho </a:t>
            </a:r>
            <a:r>
              <a:rPr lang="cs-CZ" b="1" dirty="0" smtClean="0"/>
              <a:t>výsledků</a:t>
            </a:r>
          </a:p>
          <a:p>
            <a:pPr marL="180000" indent="0" algn="just">
              <a:buNone/>
            </a:pPr>
            <a:r>
              <a:rPr lang="cs-CZ" sz="2600" dirty="0" smtClean="0"/>
              <a:t>Rozvoj excelentních výzkumných programů (investice-upgrade, rozvoj výzkumných aktivit, zapojení do mez. spol., získání kvalitních výzkumníků)</a:t>
            </a:r>
          </a:p>
          <a:p>
            <a:r>
              <a:rPr lang="cs-CZ" b="1" dirty="0" smtClean="0"/>
              <a:t>SC 2</a:t>
            </a:r>
            <a:r>
              <a:rPr lang="cs-CZ" b="1" dirty="0"/>
              <a:t>: Budování kapacit a posílení dlouhodobé spolupráce výzkumných organizací s aplikační </a:t>
            </a:r>
            <a:r>
              <a:rPr lang="cs-CZ" b="1" dirty="0" smtClean="0"/>
              <a:t>sférou</a:t>
            </a:r>
          </a:p>
          <a:p>
            <a:pPr marL="180000" indent="0" algn="just">
              <a:buNone/>
            </a:pPr>
            <a:r>
              <a:rPr lang="cs-CZ" sz="2600" dirty="0" smtClean="0"/>
              <a:t>Rozvoj </a:t>
            </a:r>
            <a:r>
              <a:rPr lang="cs-CZ" sz="2600" dirty="0" err="1"/>
              <a:t>kolaborativního</a:t>
            </a:r>
            <a:r>
              <a:rPr lang="cs-CZ" sz="2600" dirty="0"/>
              <a:t> </a:t>
            </a:r>
            <a:r>
              <a:rPr lang="cs-CZ" sz="2600" dirty="0" err="1"/>
              <a:t>předkomerčního</a:t>
            </a:r>
            <a:r>
              <a:rPr lang="cs-CZ" sz="2600" dirty="0"/>
              <a:t> výzkumu (investice-upgrade, rozvoj výzkumných </a:t>
            </a:r>
            <a:r>
              <a:rPr lang="cs-CZ" sz="2600" dirty="0" smtClean="0"/>
              <a:t>aktivit, rozvoj spolupráce výzkumných organizací a podniků, ...)</a:t>
            </a:r>
          </a:p>
          <a:p>
            <a:pPr algn="just"/>
            <a:r>
              <a:rPr lang="cs-CZ" b="1" dirty="0" smtClean="0"/>
              <a:t>SC3</a:t>
            </a:r>
            <a:r>
              <a:rPr lang="cs-CZ" b="1" dirty="0"/>
              <a:t>: Zkvalitnění infrastruktury pro výzkumně vzdělávací </a:t>
            </a:r>
            <a:r>
              <a:rPr lang="cs-CZ" b="1" dirty="0" smtClean="0"/>
              <a:t>účely</a:t>
            </a:r>
          </a:p>
          <a:p>
            <a:pPr marL="180000" indent="0" algn="just">
              <a:buNone/>
            </a:pPr>
            <a:r>
              <a:rPr lang="cs-CZ" sz="2600" dirty="0" smtClean="0"/>
              <a:t>Rozvoj infrastruktury pro výuku spojenou s výzkumem (investice-upgrade (nové či zásadnější modernizace jen v Praze)</a:t>
            </a: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Operační programy </a:t>
            </a:r>
            <a:r>
              <a:rPr lang="cs-CZ" b="1" dirty="0" smtClean="0">
                <a:solidFill>
                  <a:srgbClr val="DF6171"/>
                </a:solidFill>
              </a:rPr>
              <a:t>- OP VVV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3000" b="1" dirty="0" smtClean="0"/>
              <a:t>SC 4</a:t>
            </a:r>
            <a:r>
              <a:rPr lang="cs-CZ" sz="3000" b="1" dirty="0"/>
              <a:t>: Zlepšení strategického řízení výzkumu na národní úrovni </a:t>
            </a:r>
            <a:endParaRPr lang="cs-CZ" sz="3000" b="1" dirty="0" smtClean="0"/>
          </a:p>
          <a:p>
            <a:pPr marL="180000" indent="0" algn="just">
              <a:buNone/>
            </a:pPr>
            <a:r>
              <a:rPr lang="cs-CZ" dirty="0"/>
              <a:t>S</a:t>
            </a:r>
            <a:r>
              <a:rPr lang="cs-CZ" dirty="0" smtClean="0"/>
              <a:t>ystémové </a:t>
            </a:r>
            <a:r>
              <a:rPr lang="cs-CZ" dirty="0"/>
              <a:t>projekty, centralizace informačních zdrojů, spolupráce P2P, ... </a:t>
            </a:r>
            <a:endParaRPr lang="cs-CZ" dirty="0" smtClean="0"/>
          </a:p>
          <a:p>
            <a:pPr algn="just"/>
            <a:r>
              <a:rPr lang="cs-CZ" sz="3000" b="1" dirty="0"/>
              <a:t>SC 5: Zlepšit podmínky pro výuku spojenou s výzkumem a pro rozvoj lidských zdrojů ve </a:t>
            </a:r>
            <a:r>
              <a:rPr lang="cs-CZ" sz="3000" b="1" dirty="0" err="1" smtClean="0"/>
              <a:t>VaV</a:t>
            </a:r>
            <a:endParaRPr lang="cs-CZ" sz="3000" b="1" dirty="0"/>
          </a:p>
          <a:p>
            <a:pPr marL="180000" indent="0" algn="just">
              <a:buNone/>
            </a:pPr>
            <a:r>
              <a:rPr lang="cs-CZ" dirty="0" smtClean="0"/>
              <a:t>Vytvoření </a:t>
            </a:r>
            <a:r>
              <a:rPr lang="cs-CZ" dirty="0"/>
              <a:t>a rozvoj výzkumně orientovaných studijních programů (kurikula, mezinárodní a mezisektorová mobilita výzkumných a akademických pracovníků, mobilita studentů, školení, </a:t>
            </a:r>
            <a:r>
              <a:rPr lang="cs-CZ" dirty="0" smtClean="0"/>
              <a:t>...)</a:t>
            </a:r>
            <a:endParaRPr lang="cs-CZ" dirty="0"/>
          </a:p>
          <a:p>
            <a:pPr marL="180000" indent="0" algn="just">
              <a:buNone/>
            </a:pPr>
            <a:r>
              <a:rPr lang="cs-CZ" dirty="0" smtClean="0"/>
              <a:t>Rozvoj </a:t>
            </a:r>
            <a:r>
              <a:rPr lang="cs-CZ" dirty="0"/>
              <a:t>strategického řízení ve výzkumných organizacích (vytvoření </a:t>
            </a:r>
            <a:br>
              <a:rPr lang="cs-CZ" dirty="0"/>
            </a:br>
            <a:r>
              <a:rPr lang="cs-CZ" dirty="0" smtClean="0"/>
              <a:t>a </a:t>
            </a:r>
            <a:r>
              <a:rPr lang="cs-CZ" dirty="0"/>
              <a:t>zavedení nástrojů strategického řízení, motivačních systémů pro studenty a mladé výzkumníky, systémů open </a:t>
            </a:r>
            <a:r>
              <a:rPr lang="cs-CZ" dirty="0" err="1"/>
              <a:t>access</a:t>
            </a:r>
            <a:r>
              <a:rPr lang="cs-CZ" dirty="0"/>
              <a:t>, systémů pro prezentaci výzkumných organizací, ...)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MS2014</a:t>
            </a:r>
            <a:r>
              <a:rPr lang="cs-CZ" b="1" dirty="0" smtClean="0">
                <a:solidFill>
                  <a:srgbClr val="DF6171"/>
                </a:solidFill>
              </a:rPr>
              <a:t>+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60025"/>
            <a:ext cx="8106542" cy="45524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030" y="2438399"/>
            <a:ext cx="1190878" cy="35834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196" y="2438399"/>
            <a:ext cx="1155356" cy="41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TA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Projektové </a:t>
            </a:r>
            <a:r>
              <a:rPr lang="cs-CZ" b="1" dirty="0" smtClean="0"/>
              <a:t>žádosti</a:t>
            </a:r>
            <a:r>
              <a:rPr lang="cs-CZ" dirty="0" smtClean="0"/>
              <a:t> </a:t>
            </a:r>
            <a:r>
              <a:rPr lang="cs-CZ" b="1" dirty="0" smtClean="0"/>
              <a:t>TA ČR </a:t>
            </a:r>
            <a:r>
              <a:rPr lang="cs-CZ" dirty="0"/>
              <a:t>(</a:t>
            </a:r>
            <a:r>
              <a:rPr lang="cs-CZ" dirty="0" smtClean="0">
                <a:hlinkClick r:id="rId2"/>
              </a:rPr>
              <a:t>www.tacr.cz</a:t>
            </a:r>
            <a:r>
              <a:rPr lang="cs-CZ" dirty="0" smtClean="0"/>
              <a:t>) </a:t>
            </a:r>
            <a:r>
              <a:rPr lang="cs-CZ" b="1" dirty="0" smtClean="0"/>
              <a:t>musí být předjednané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s požadovanými partnery</a:t>
            </a:r>
            <a:r>
              <a:rPr lang="cs-CZ" dirty="0" smtClean="0"/>
              <a:t>, jelikož </a:t>
            </a:r>
            <a:r>
              <a:rPr lang="cs-CZ" dirty="0" err="1" smtClean="0"/>
              <a:t>spoluřešitelství</a:t>
            </a:r>
            <a:r>
              <a:rPr lang="cs-CZ" dirty="0" smtClean="0"/>
              <a:t> se soukromým sektorem je velmi často nezbytná vstupní podmínka</a:t>
            </a:r>
          </a:p>
          <a:p>
            <a:pPr algn="just"/>
            <a:r>
              <a:rPr lang="cs-CZ" dirty="0"/>
              <a:t>V</a:t>
            </a:r>
            <a:r>
              <a:rPr lang="cs-CZ" dirty="0" smtClean="0"/>
              <a:t> počátku projektu je často vyžadováno mít </a:t>
            </a:r>
            <a:r>
              <a:rPr lang="cs-CZ" b="1" dirty="0" smtClean="0"/>
              <a:t>ošetřeny vzájemné vztahy partnerskou smlouvou</a:t>
            </a:r>
            <a:r>
              <a:rPr lang="cs-CZ" dirty="0" smtClean="0"/>
              <a:t> a/nebo smlouvou o budoucím využití výsledků projektu apod.</a:t>
            </a:r>
          </a:p>
          <a:p>
            <a:pPr algn="just"/>
            <a:r>
              <a:rPr lang="cs-CZ" dirty="0" smtClean="0"/>
              <a:t>Projektová žádost v systému TA ČR bývá </a:t>
            </a:r>
            <a:r>
              <a:rPr lang="cs-CZ" b="1" dirty="0" smtClean="0"/>
              <a:t>koncentrovaná</a:t>
            </a:r>
            <a:r>
              <a:rPr lang="cs-CZ" dirty="0" smtClean="0"/>
              <a:t>, povolené limity na jednotlivé sekce vyplňovaného textu jsou nízké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max. </a:t>
            </a:r>
            <a:r>
              <a:rPr lang="cs-CZ" b="1" dirty="0" smtClean="0"/>
              <a:t>100 / 500 znaků</a:t>
            </a:r>
          </a:p>
          <a:p>
            <a:pPr algn="just"/>
            <a:r>
              <a:rPr lang="cs-CZ" dirty="0" smtClean="0"/>
              <a:t>Žádost se podává </a:t>
            </a:r>
            <a:r>
              <a:rPr lang="cs-CZ" b="1" dirty="0" smtClean="0"/>
              <a:t>elektronicky prostřednictvím datové schránky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DF6171"/>
                </a:solidFill>
              </a:rPr>
              <a:t>AZV ČR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Agentura pro zdravotnický výzkum je organizační složkou státu v </a:t>
            </a:r>
            <a:r>
              <a:rPr lang="cs-CZ" b="1" dirty="0" smtClean="0"/>
              <a:t>přímé působnosti Ministerstva zdravotnictví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http://www.azvcr.cz/</a:t>
            </a:r>
            <a:r>
              <a:rPr lang="cs-CZ" dirty="0" smtClean="0"/>
              <a:t>)</a:t>
            </a:r>
            <a:endParaRPr lang="cs-CZ" b="1" dirty="0" smtClean="0"/>
          </a:p>
          <a:p>
            <a:pPr algn="just"/>
            <a:r>
              <a:rPr lang="cs-CZ" b="1" dirty="0" smtClean="0"/>
              <a:t>Podávání přihlášek projektů </a:t>
            </a:r>
            <a:r>
              <a:rPr lang="cs-CZ" dirty="0" smtClean="0"/>
              <a:t>probíhá on-line v prostředí aplikace </a:t>
            </a:r>
            <a:r>
              <a:rPr lang="cs-CZ" b="1" dirty="0" smtClean="0"/>
              <a:t>GRIS</a:t>
            </a: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 platí pro ně </a:t>
            </a:r>
            <a:r>
              <a:rPr lang="cs-CZ" b="1" dirty="0" smtClean="0"/>
              <a:t>obdobné podmínky jako pro projekty GA ČR</a:t>
            </a:r>
          </a:p>
          <a:p>
            <a:pPr algn="just"/>
            <a:r>
              <a:rPr lang="cs-CZ" dirty="0" smtClean="0"/>
              <a:t>Prioritně má program nastavené cíle s prioritami </a:t>
            </a:r>
            <a:r>
              <a:rPr lang="cs-CZ" dirty="0" err="1" smtClean="0"/>
              <a:t>VaVal</a:t>
            </a:r>
            <a:r>
              <a:rPr lang="cs-CZ" dirty="0" smtClean="0"/>
              <a:t> pro oblasti:</a:t>
            </a:r>
          </a:p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b="1" dirty="0" smtClean="0"/>
              <a:t>1. Vznik a rozvoj chorob</a:t>
            </a:r>
          </a:p>
          <a:p>
            <a:pPr marL="0" indent="0" algn="just">
              <a:buNone/>
            </a:pPr>
            <a:r>
              <a:rPr lang="cs-CZ" b="1" dirty="0" smtClean="0"/>
              <a:t>	2. Nové diagnostické a terapeutické metody</a:t>
            </a:r>
          </a:p>
          <a:p>
            <a:pPr marL="0" indent="0" algn="just">
              <a:buNone/>
            </a:pPr>
            <a:r>
              <a:rPr lang="cs-CZ" b="1" dirty="0" smtClean="0"/>
              <a:t>	3. Epidemiologie a prevence nejzávažnějších chorob</a:t>
            </a:r>
          </a:p>
          <a:p>
            <a:r>
              <a:rPr lang="cs-CZ" i="1" dirty="0" smtClean="0"/>
              <a:t>Bližší </a:t>
            </a:r>
            <a:r>
              <a:rPr lang="cs-CZ" i="1" dirty="0" err="1" smtClean="0"/>
              <a:t>info</a:t>
            </a:r>
            <a:r>
              <a:rPr lang="cs-CZ" i="1" dirty="0" smtClean="0"/>
              <a:t>: </a:t>
            </a:r>
            <a:r>
              <a:rPr lang="cs-CZ" i="1" dirty="0" smtClean="0">
                <a:hlinkClick r:id="rId3"/>
              </a:rPr>
              <a:t>http://www.mzcr.cz/Odbornik/dokumenty/koncepcni-dokumenty-vyzkumu-a-vyvoje-na-leta-2015-2022_8727_993_3.html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4911" y="676331"/>
            <a:ext cx="703938" cy="7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-12-9--16-20-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862" y="664390"/>
            <a:ext cx="703938" cy="7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888</Words>
  <Application>Microsoft Office PowerPoint</Application>
  <PresentationFormat>Širokoúhlá obrazovka</PresentationFormat>
  <Paragraphs>137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Motiv Office</vt:lpstr>
      <vt:lpstr>Účelové financování vědy aneb Jak napsat projekt</vt:lpstr>
      <vt:lpstr>Financování vědy a výzkumu</vt:lpstr>
      <vt:lpstr>Dotační a grantové tituly</vt:lpstr>
      <vt:lpstr>Operační programy - Strukturální fondy</vt:lpstr>
      <vt:lpstr>Operační programy - OP VVV</vt:lpstr>
      <vt:lpstr>Operační programy - OP VVV</vt:lpstr>
      <vt:lpstr>MS2014+</vt:lpstr>
      <vt:lpstr>TA ČR</vt:lpstr>
      <vt:lpstr>AZV ČR</vt:lpstr>
      <vt:lpstr>Financování vědy na UK</vt:lpstr>
      <vt:lpstr>GA UK</vt:lpstr>
      <vt:lpstr>GA UK - Struktura projektu - Charakteristika řešitelského kolektivu </vt:lpstr>
      <vt:lpstr>GA UK - Struktura projektu - Finanční požadavky</vt:lpstr>
      <vt:lpstr>GA UK - Struktura projektu - Rozšiřující informace</vt:lpstr>
      <vt:lpstr>GA UK - Posudky oponentů</vt:lpstr>
      <vt:lpstr>Specifický vysokoškolský výzkum</vt:lpstr>
      <vt:lpstr>Institucionální projekty UK</vt:lpstr>
      <vt:lpstr>GA ČR</vt:lpstr>
      <vt:lpstr>Horizont 2020</vt:lpstr>
      <vt:lpstr>Kontakt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Účelové financování vědy  aneb Jak napsat projekt</dc:title>
  <dc:creator>Igor Červený</dc:creator>
  <cp:lastModifiedBy>Igor Červený</cp:lastModifiedBy>
  <cp:revision>45</cp:revision>
  <dcterms:created xsi:type="dcterms:W3CDTF">2017-04-27T07:47:34Z</dcterms:created>
  <dcterms:modified xsi:type="dcterms:W3CDTF">2017-05-03T09:41:04Z</dcterms:modified>
</cp:coreProperties>
</file>